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"/>
  </p:notesMasterIdLst>
  <p:sldIdLst>
    <p:sldId id="262" r:id="rId3"/>
  </p:sldIdLst>
  <p:sldSz cx="9144000" cy="6858000" type="screen4x3"/>
  <p:notesSz cx="7104063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65" autoAdjust="0"/>
  </p:normalViewPr>
  <p:slideViewPr>
    <p:cSldViewPr showGuides="1">
      <p:cViewPr varScale="1">
        <p:scale>
          <a:sx n="115" d="100"/>
          <a:sy n="115" d="100"/>
        </p:scale>
        <p:origin x="1517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78639" cy="511175"/>
          </a:xfrm>
          <a:prstGeom prst="rect">
            <a:avLst/>
          </a:prstGeom>
        </p:spPr>
        <p:txBody>
          <a:bodyPr vert="horz" lIns="91454" tIns="45728" rIns="91454" bIns="45728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3837" y="2"/>
            <a:ext cx="3078639" cy="511175"/>
          </a:xfrm>
          <a:prstGeom prst="rect">
            <a:avLst/>
          </a:prstGeom>
        </p:spPr>
        <p:txBody>
          <a:bodyPr vert="horz" lIns="91454" tIns="45728" rIns="91454" bIns="45728" rtlCol="0"/>
          <a:lstStyle>
            <a:lvl1pPr algn="r">
              <a:defRPr sz="1200"/>
            </a:lvl1pPr>
          </a:lstStyle>
          <a:p>
            <a:fld id="{BAC6DFA6-95C9-45BA-8F72-3D4999322347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4" tIns="45728" rIns="91454" bIns="45728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10089" y="4860927"/>
            <a:ext cx="5683886" cy="4605338"/>
          </a:xfrm>
          <a:prstGeom prst="rect">
            <a:avLst/>
          </a:prstGeom>
        </p:spPr>
        <p:txBody>
          <a:bodyPr vert="horz" lIns="91454" tIns="45728" rIns="91454" bIns="45728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639" cy="511175"/>
          </a:xfrm>
          <a:prstGeom prst="rect">
            <a:avLst/>
          </a:prstGeom>
        </p:spPr>
        <p:txBody>
          <a:bodyPr vert="horz" lIns="91454" tIns="45728" rIns="91454" bIns="45728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3837" y="9721850"/>
            <a:ext cx="3078639" cy="511175"/>
          </a:xfrm>
          <a:prstGeom prst="rect">
            <a:avLst/>
          </a:prstGeom>
        </p:spPr>
        <p:txBody>
          <a:bodyPr vert="horz" lIns="91454" tIns="45728" rIns="91454" bIns="45728" rtlCol="0" anchor="b"/>
          <a:lstStyle>
            <a:lvl1pPr algn="r">
              <a:defRPr sz="1200"/>
            </a:lvl1pPr>
          </a:lstStyle>
          <a:p>
            <a:fld id="{4D555678-357B-42F6-894C-647DBE93580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1873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25104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19883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29799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37338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08343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71293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36545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32000"/>
          </a:xfr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none"/>
        </p:style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6726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01086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94629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74601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1A65A-C3B1-4C4D-BB7D-297A69357EF4}" type="datetimeFigureOut">
              <a:rPr lang="de-AT" smtClean="0"/>
              <a:t>08.01.2026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72DC5-683E-4C44-BC1A-64CF47FBED2E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60120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015" y="185655"/>
            <a:ext cx="8229600" cy="4320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de-AT" sz="1100" dirty="0" err="1"/>
              <a:t>Zl</a:t>
            </a:r>
            <a:r>
              <a:rPr lang="de-AT" sz="1100" dirty="0"/>
              <a:t>. 2025-1.007.540     					                                              Stand:  26. Jänner 2026</a:t>
            </a:r>
            <a:br>
              <a:rPr lang="de-AT" dirty="0"/>
            </a:br>
            <a:r>
              <a:rPr lang="de-AT" dirty="0"/>
              <a:t>Verwaltungsgerichtshof – Organigramm</a:t>
            </a:r>
          </a:p>
        </p:txBody>
      </p:sp>
      <p:sp>
        <p:nvSpPr>
          <p:cNvPr id="4" name="Rechteck 3"/>
          <p:cNvSpPr/>
          <p:nvPr/>
        </p:nvSpPr>
        <p:spPr>
          <a:xfrm>
            <a:off x="3510002" y="836712"/>
            <a:ext cx="21600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Präsident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POSCH</a:t>
            </a:r>
          </a:p>
        </p:txBody>
      </p:sp>
      <p:sp>
        <p:nvSpPr>
          <p:cNvPr id="5" name="Rechteck 4"/>
          <p:cNvSpPr/>
          <p:nvPr/>
        </p:nvSpPr>
        <p:spPr>
          <a:xfrm>
            <a:off x="5896761" y="836712"/>
            <a:ext cx="21600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Vizepräsidentin</a:t>
            </a:r>
          </a:p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MAURER-KOBER</a:t>
            </a:r>
          </a:p>
        </p:txBody>
      </p:sp>
      <p:sp>
        <p:nvSpPr>
          <p:cNvPr id="6" name="Rechteck 5"/>
          <p:cNvSpPr/>
          <p:nvPr/>
        </p:nvSpPr>
        <p:spPr>
          <a:xfrm>
            <a:off x="1890001" y="2431482"/>
            <a:ext cx="54000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Präsidialvorstand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DOBLINGER</a:t>
            </a:r>
          </a:p>
        </p:txBody>
      </p:sp>
      <p:sp>
        <p:nvSpPr>
          <p:cNvPr id="7" name="Rechteck 6"/>
          <p:cNvSpPr/>
          <p:nvPr/>
        </p:nvSpPr>
        <p:spPr>
          <a:xfrm>
            <a:off x="6660001" y="1624881"/>
            <a:ext cx="21600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Leiter des Evidenzbüros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MAYR C.</a:t>
            </a:r>
          </a:p>
        </p:txBody>
      </p:sp>
      <p:sp>
        <p:nvSpPr>
          <p:cNvPr id="8" name="Rechteck 7"/>
          <p:cNvSpPr/>
          <p:nvPr/>
        </p:nvSpPr>
        <p:spPr>
          <a:xfrm>
            <a:off x="359552" y="1340188"/>
            <a:ext cx="2484255" cy="96949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Medienstelle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BACHLER</a:t>
            </a:r>
          </a:p>
          <a:p>
            <a:pPr algn="ctr"/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Bereichssprecher Asyl- und Fremdenrecht</a:t>
            </a:r>
          </a:p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CHVOSTA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Bereichssprecher Finanzrecht</a:t>
            </a:r>
            <a:br>
              <a:rPr lang="de-AT" sz="11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1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SUTTER</a:t>
            </a:r>
            <a:endParaRPr lang="de-AT" sz="1000" dirty="0">
              <a:solidFill>
                <a:schemeClr val="tx2">
                  <a:lumMod val="50000"/>
                </a:schemeClr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7560001" y="2431482"/>
            <a:ext cx="12600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Geschäftsstelle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ZICH</a:t>
            </a:r>
          </a:p>
        </p:txBody>
      </p:sp>
      <p:sp>
        <p:nvSpPr>
          <p:cNvPr id="10" name="Rechteck 9"/>
          <p:cNvSpPr/>
          <p:nvPr/>
        </p:nvSpPr>
        <p:spPr>
          <a:xfrm>
            <a:off x="360001" y="2431482"/>
            <a:ext cx="1259552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Bibliothek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FÖRSTER</a:t>
            </a:r>
          </a:p>
        </p:txBody>
      </p:sp>
      <p:sp>
        <p:nvSpPr>
          <p:cNvPr id="11" name="Rechteck 10"/>
          <p:cNvSpPr/>
          <p:nvPr/>
        </p:nvSpPr>
        <p:spPr>
          <a:xfrm>
            <a:off x="6120001" y="3213738"/>
            <a:ext cx="2700000" cy="6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AT" sz="100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Bereich III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Finanzen, Controlling und Wirtschaft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SCHMICKL</a:t>
            </a:r>
          </a:p>
        </p:txBody>
      </p:sp>
      <p:sp>
        <p:nvSpPr>
          <p:cNvPr id="12" name="Rechteck 11"/>
          <p:cNvSpPr/>
          <p:nvPr/>
        </p:nvSpPr>
        <p:spPr>
          <a:xfrm>
            <a:off x="360001" y="3213738"/>
            <a:ext cx="2700000" cy="6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Bereich I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Personalmanagement, Personalentwicklung und</a:t>
            </a:r>
          </a:p>
          <a:p>
            <a:pPr algn="ctr"/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allgemeine Präsidialangelegenheiten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NEUMAIR</a:t>
            </a:r>
          </a:p>
        </p:txBody>
      </p:sp>
      <p:sp>
        <p:nvSpPr>
          <p:cNvPr id="13" name="Rechteck 12"/>
          <p:cNvSpPr/>
          <p:nvPr/>
        </p:nvSpPr>
        <p:spPr>
          <a:xfrm>
            <a:off x="3240001" y="3213738"/>
            <a:ext cx="2700000" cy="6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Bereich II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Informations- und Kommunikationstechnologie, Servicestelle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BOHUSLAV</a:t>
            </a:r>
          </a:p>
        </p:txBody>
      </p:sp>
      <p:sp>
        <p:nvSpPr>
          <p:cNvPr id="14" name="Rechteck 13"/>
          <p:cNvSpPr/>
          <p:nvPr/>
        </p:nvSpPr>
        <p:spPr>
          <a:xfrm>
            <a:off x="6111393" y="4236742"/>
            <a:ext cx="1260000" cy="82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III/1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Budget und Controlling</a:t>
            </a:r>
            <a:b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MACH-DOSTAL</a:t>
            </a:r>
          </a:p>
        </p:txBody>
      </p:sp>
      <p:sp>
        <p:nvSpPr>
          <p:cNvPr id="15" name="Rechteck 14"/>
          <p:cNvSpPr/>
          <p:nvPr/>
        </p:nvSpPr>
        <p:spPr>
          <a:xfrm>
            <a:off x="7560001" y="4235439"/>
            <a:ext cx="1260000" cy="82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III/2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Wirtschaftsstelle,    Gang-, Hausarbeiter- und Handwerksdienste</a:t>
            </a:r>
            <a:b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UNGER</a:t>
            </a:r>
          </a:p>
        </p:txBody>
      </p:sp>
      <p:sp>
        <p:nvSpPr>
          <p:cNvPr id="17" name="Rechteck 16"/>
          <p:cNvSpPr/>
          <p:nvPr/>
        </p:nvSpPr>
        <p:spPr>
          <a:xfrm>
            <a:off x="3240001" y="4240365"/>
            <a:ext cx="1260000" cy="8205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II/1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Informations- und Kommunikations-technologie</a:t>
            </a:r>
          </a:p>
        </p:txBody>
      </p:sp>
      <p:sp>
        <p:nvSpPr>
          <p:cNvPr id="18" name="Rechteck 17"/>
          <p:cNvSpPr/>
          <p:nvPr/>
        </p:nvSpPr>
        <p:spPr>
          <a:xfrm>
            <a:off x="4679568" y="4240365"/>
            <a:ext cx="1260000" cy="8205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II/2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Servicestelle (Schreib- und Telefondienst, Servicecenter, Druckerei)</a:t>
            </a:r>
            <a:b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TEUSCHITZ</a:t>
            </a:r>
          </a:p>
        </p:txBody>
      </p:sp>
      <p:sp>
        <p:nvSpPr>
          <p:cNvPr id="23" name="Rechteck 22"/>
          <p:cNvSpPr/>
          <p:nvPr/>
        </p:nvSpPr>
        <p:spPr>
          <a:xfrm>
            <a:off x="359553" y="4240365"/>
            <a:ext cx="1260000" cy="8205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I/1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Personalmanagement</a:t>
            </a:r>
          </a:p>
        </p:txBody>
      </p:sp>
      <p:sp>
        <p:nvSpPr>
          <p:cNvPr id="24" name="Rechteck 23"/>
          <p:cNvSpPr/>
          <p:nvPr/>
        </p:nvSpPr>
        <p:spPr>
          <a:xfrm>
            <a:off x="1800001" y="4240365"/>
            <a:ext cx="1260000" cy="82051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I/2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Allgemeine Präsidialangelegen-</a:t>
            </a:r>
            <a:r>
              <a:rPr lang="de-AT" sz="800" dirty="0" err="1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heiten</a:t>
            </a: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, Protokoll und internationale Kontakte</a:t>
            </a:r>
          </a:p>
        </p:txBody>
      </p:sp>
      <p:sp>
        <p:nvSpPr>
          <p:cNvPr id="25" name="Rechteck 24"/>
          <p:cNvSpPr/>
          <p:nvPr/>
        </p:nvSpPr>
        <p:spPr>
          <a:xfrm>
            <a:off x="367790" y="5229200"/>
            <a:ext cx="1260000" cy="82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I/3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Aus- und Fortbildung</a:t>
            </a:r>
          </a:p>
        </p:txBody>
      </p:sp>
      <p:cxnSp>
        <p:nvCxnSpPr>
          <p:cNvPr id="26" name="Gerade Verbindung 25"/>
          <p:cNvCxnSpPr>
            <a:stCxn id="4" idx="2"/>
            <a:endCxn id="6" idx="0"/>
          </p:cNvCxnSpPr>
          <p:nvPr/>
        </p:nvCxnSpPr>
        <p:spPr>
          <a:xfrm flipH="1">
            <a:off x="4590001" y="1236822"/>
            <a:ext cx="1" cy="119466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>
            <a:stCxn id="8" idx="3"/>
            <a:endCxn id="7" idx="1"/>
          </p:cNvCxnSpPr>
          <p:nvPr/>
        </p:nvCxnSpPr>
        <p:spPr>
          <a:xfrm>
            <a:off x="2843807" y="1824936"/>
            <a:ext cx="3816194" cy="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>
            <a:stCxn id="10" idx="3"/>
            <a:endCxn id="6" idx="1"/>
          </p:cNvCxnSpPr>
          <p:nvPr/>
        </p:nvCxnSpPr>
        <p:spPr>
          <a:xfrm>
            <a:off x="1619553" y="2631537"/>
            <a:ext cx="270448" cy="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28"/>
          <p:cNvCxnSpPr>
            <a:stCxn id="6" idx="3"/>
            <a:endCxn id="9" idx="1"/>
          </p:cNvCxnSpPr>
          <p:nvPr/>
        </p:nvCxnSpPr>
        <p:spPr>
          <a:xfrm>
            <a:off x="7290001" y="2631537"/>
            <a:ext cx="270000" cy="0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29"/>
          <p:cNvCxnSpPr>
            <a:stCxn id="6" idx="2"/>
            <a:endCxn id="13" idx="0"/>
          </p:cNvCxnSpPr>
          <p:nvPr/>
        </p:nvCxnSpPr>
        <p:spPr>
          <a:xfrm>
            <a:off x="4590001" y="2831592"/>
            <a:ext cx="0" cy="382146"/>
          </a:xfrm>
          <a:prstGeom prst="line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winkelte Verbindung 30"/>
          <p:cNvCxnSpPr>
            <a:stCxn id="12" idx="2"/>
            <a:endCxn id="23" idx="3"/>
          </p:cNvCxnSpPr>
          <p:nvPr/>
        </p:nvCxnSpPr>
        <p:spPr>
          <a:xfrm rot="5400000">
            <a:off x="1270335" y="4210956"/>
            <a:ext cx="788884" cy="90448"/>
          </a:xfrm>
          <a:prstGeom prst="bentConnector2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winkelte Verbindung 31"/>
          <p:cNvCxnSpPr>
            <a:stCxn id="12" idx="2"/>
            <a:endCxn id="24" idx="1"/>
          </p:cNvCxnSpPr>
          <p:nvPr/>
        </p:nvCxnSpPr>
        <p:spPr>
          <a:xfrm rot="16200000" flipH="1">
            <a:off x="1360559" y="4211180"/>
            <a:ext cx="788884" cy="90000"/>
          </a:xfrm>
          <a:prstGeom prst="bentConnector2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winkelte Verbindung 33"/>
          <p:cNvCxnSpPr>
            <a:stCxn id="13" idx="2"/>
            <a:endCxn id="17" idx="3"/>
          </p:cNvCxnSpPr>
          <p:nvPr/>
        </p:nvCxnSpPr>
        <p:spPr>
          <a:xfrm rot="5400000">
            <a:off x="4150559" y="4211180"/>
            <a:ext cx="788884" cy="90000"/>
          </a:xfrm>
          <a:prstGeom prst="bentConnector2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winkelte Verbindung 34"/>
          <p:cNvCxnSpPr>
            <a:stCxn id="13" idx="2"/>
            <a:endCxn id="18" idx="1"/>
          </p:cNvCxnSpPr>
          <p:nvPr/>
        </p:nvCxnSpPr>
        <p:spPr>
          <a:xfrm rot="16200000" flipH="1">
            <a:off x="4240342" y="4211396"/>
            <a:ext cx="788884" cy="89567"/>
          </a:xfrm>
          <a:prstGeom prst="bentConnector2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winkelte Verbindung 35"/>
          <p:cNvCxnSpPr>
            <a:endCxn id="14" idx="3"/>
          </p:cNvCxnSpPr>
          <p:nvPr/>
        </p:nvCxnSpPr>
        <p:spPr>
          <a:xfrm rot="5400000">
            <a:off x="7031460" y="4201669"/>
            <a:ext cx="785406" cy="105540"/>
          </a:xfrm>
          <a:prstGeom prst="bentConnector2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winkelte Verbindung 36"/>
          <p:cNvCxnSpPr>
            <a:endCxn id="15" idx="1"/>
          </p:cNvCxnSpPr>
          <p:nvPr/>
        </p:nvCxnSpPr>
        <p:spPr>
          <a:xfrm rot="16200000" flipH="1">
            <a:off x="7123952" y="4209789"/>
            <a:ext cx="789029" cy="83069"/>
          </a:xfrm>
          <a:prstGeom prst="bentConnector2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winkelte Verbindung 37"/>
          <p:cNvCxnSpPr>
            <a:stCxn id="6" idx="2"/>
            <a:endCxn id="12" idx="0"/>
          </p:cNvCxnSpPr>
          <p:nvPr/>
        </p:nvCxnSpPr>
        <p:spPr>
          <a:xfrm rot="5400000">
            <a:off x="2958928" y="1582665"/>
            <a:ext cx="382146" cy="2880000"/>
          </a:xfrm>
          <a:prstGeom prst="bentConnector3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winkelte Verbindung 38"/>
          <p:cNvCxnSpPr>
            <a:stCxn id="6" idx="2"/>
            <a:endCxn id="11" idx="0"/>
          </p:cNvCxnSpPr>
          <p:nvPr/>
        </p:nvCxnSpPr>
        <p:spPr>
          <a:xfrm rot="16200000" flipH="1">
            <a:off x="5838928" y="1582665"/>
            <a:ext cx="382146" cy="2880000"/>
          </a:xfrm>
          <a:prstGeom prst="bentConnector3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winkelte Verbindung 45"/>
          <p:cNvCxnSpPr>
            <a:endCxn id="25" idx="3"/>
          </p:cNvCxnSpPr>
          <p:nvPr/>
        </p:nvCxnSpPr>
        <p:spPr>
          <a:xfrm rot="5400000">
            <a:off x="873170" y="4802992"/>
            <a:ext cx="1591228" cy="81988"/>
          </a:xfrm>
          <a:prstGeom prst="bentConnector2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hteck 47"/>
          <p:cNvSpPr/>
          <p:nvPr/>
        </p:nvSpPr>
        <p:spPr>
          <a:xfrm>
            <a:off x="1800001" y="5229200"/>
            <a:ext cx="1260000" cy="82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2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I/4</a:t>
            </a:r>
            <a:br>
              <a:rPr lang="de-AT" sz="10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</a:br>
            <a:r>
              <a:rPr lang="de-AT" sz="800" dirty="0">
                <a:solidFill>
                  <a:schemeClr val="tx2">
                    <a:lumMod val="50000"/>
                  </a:schemeClr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Präsidialstelle</a:t>
            </a:r>
          </a:p>
        </p:txBody>
      </p:sp>
      <p:cxnSp>
        <p:nvCxnSpPr>
          <p:cNvPr id="49" name="Gewinkelte Verbindung 48"/>
          <p:cNvCxnSpPr>
            <a:endCxn id="48" idx="1"/>
          </p:cNvCxnSpPr>
          <p:nvPr/>
        </p:nvCxnSpPr>
        <p:spPr>
          <a:xfrm rot="16200000" flipH="1">
            <a:off x="950118" y="4789717"/>
            <a:ext cx="1609542" cy="90224"/>
          </a:xfrm>
          <a:prstGeom prst="bentConnector2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508940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Klarheit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2700"/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>
        <a:spAutoFit/>
      </a:bodyPr>
      <a:lstStyle>
        <a:defPPr algn="ctr">
          <a:defRPr sz="1000" dirty="0">
            <a:solidFill>
              <a:schemeClr val="tx2">
                <a:lumMod val="50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f:fields xmlns:f="http://schemas.fabasoft.com/folio/2007/fields">
  <f:record ref="">
    <f:field ref="objname" par="" text="Geschäftseinteilung des VwGH - Organigramm, Arbeitsexemplar"/>
    <f:field ref="objsubject" par="" text=""/>
    <f:field ref="objcreatedby" par="" text="Bohuslav, Manfred, MR Mag."/>
    <f:field ref="objcreatedat" par="" text="12.02.2014 14:01:50"/>
    <f:field ref="objchangedby" par="" text="Böck, Christian, FI"/>
    <f:field ref="objmodifiedat" par="" text="13.02.2014 09:09:16"/>
    <f:field ref="doc_FSCFOLIO_1_1001_FieldDocumentNumber" par="" text=""/>
    <f:field ref="doc_FSCFOLIO_1_1001_FieldSubject" par="" text=""/>
    <f:field ref="FSCFOLIO_1_1001_FieldCurrentUser" par="" text="MR Mag. Manfred Bohuslav"/>
    <f:field ref="CCAPRECONFIG_15_1001_Objektname" par="" text="Geschäftseinteilung des VwGH - Organigramm, Arbeitsexemplar"/>
    <f:field ref="EIBPRECONFIG_1_1001_FieldEIBAttachments" par="" text=""/>
    <f:field ref="EIBPRECONFIG_1_1001_FieldEIBNextFiles" par="" text=""/>
    <f:field ref="EIBPRECONFIG_1_1001_FieldEIBPreviousFiles" par="" text=""/>
    <f:field ref="EIBPRECONFIG_1_1001_FieldEIBRelatedFiles" par="" text=""/>
    <f:field ref="EIBPRECONFIG_1_1001_FieldEIBCompletedOrdinals" par="" text=""/>
    <f:field ref="EIBPRECONFIG_1_1001_FieldEIBOUAddr" par="" text="Judenplatz 14, 1017 Wien"/>
    <f:field ref="EIBPRECONFIG_1_1001_FieldEIBRecipients" par="" text=""/>
    <f:field ref="EIBPRECONFIG_1_1001_FieldEIBSignatures" par="" text="Ablage"/>
    <f:field ref="EIBPRECONFIG_1_1001_FieldCCAAddrAbschriftsbemerkung" par="" text=""/>
    <f:field ref="EIBPRECONFIG_1_1001_FieldCCAAddrAdresse" par="" text=""/>
    <f:field ref="EIBPRECONFIG_1_1001_FieldCCAAddrPostalischeAdresse" par="" text=""/>
    <f:field ref="EIBPRECONFIG_1_1001_FieldCCAIncomingSubject" par="" text=""/>
    <f:field ref="EIBPRECONFIG_1_1001_FieldCCAPersonalSubjAddress" par="" text=""/>
    <f:field ref="EIBPRECONFIG_1_1001_FieldCCASubfileSubject" par="" text=""/>
    <f:field ref="EIBPRECONFIG_1_1001_FieldCCASubject" par="" text="Geschäftseinteilung des VwGH; Anpassung zum 1. Jänner 2014 &#10;"/>
    <f:field ref="EIBVFGH_15_1700_FieldPartPlaintiffList" par="" text=""/>
    <f:field ref="EIBVFGH_15_1700_FieldGoesOutToList" par="" text=""/>
  </f:record>
  <f:display par="" text="...">
    <f:field ref="EIBPRECONFIG_1_1001_FieldCCAAddrAbschriftsbemerkung" text="Abschriftsbemerkung"/>
    <f:field ref="EIBPRECONFIG_1_1001_FieldCCAAddrAdresse" text="Adresse"/>
    <f:field ref="EIBPRECONFIG_1_1001_FieldCCAPersonalSubjAddress" text="Adresse (Namenszahl)"/>
    <f:field ref="EIBPRECONFIG_1_1001_FieldEIBOUAddr" text="Adresse der OE"/>
    <f:field ref="FSCFOLIO_1_1001_FieldCurrentUser" text="Aktueller Benutzer"/>
    <f:field ref="objsubject" text="Anmerkungen"/>
    <f:field ref="EIBPRECONFIG_1_1001_FieldEIBAttachments" text="Beilagen"/>
    <f:field ref="EIBPRECONFIG_1_1001_FieldCCASubfileSubject" text="Betreff des Geschäftsstücks"/>
    <f:field ref="EIBPRECONFIG_1_1001_FieldEIBRelatedFiles" text="Bezugszahlen"/>
    <f:field ref="EIBPRECONFIG_1_1001_FieldEIBRecipients" text="Empfänger"/>
    <f:field ref="EIBVFGH_15_1700_FieldGoesOutToList" text="Ergeht an Liste"/>
    <f:field ref="objcreatedat" text="Erzeugt am/um"/>
    <f:field ref="objcreatedby" text="Erzeugt von"/>
    <f:field ref="EIBPRECONFIG_1_1001_FieldCCAIncomingSubject" text="EST-Betreff"/>
    <f:field ref="EIBPRECONFIG_1_1001_FieldCCASubject" text="Gegenstand"/>
    <f:field ref="objmodifiedat" text="Letzte Änderung am/um"/>
    <f:field ref="objchangedby" text="Letzte Änderung von"/>
    <f:field ref="EIBVFGH_15_1700_FieldPartPlaintiffList" text="Liste der Antragsteller"/>
    <f:field ref="EIBPRECONFIG_1_1001_FieldEIBCompletedOrdinals" text="Miterledigte Akten"/>
    <f:field ref="EIBPRECONFIG_1_1001_FieldEIBNextFiles" text="Nachzahlen"/>
    <f:field ref="objname" text="Name"/>
    <f:field ref="CCAPRECONFIG_15_1001_Objektname" text="Objektname"/>
    <f:field ref="EIBPRECONFIG_1_1001_FieldCCAAddrPostalischeAdresse" text="PostalischeAdresse"/>
    <f:field ref="EIBPRECONFIG_1_1001_FieldEIBSignatures" text="Unterschriften"/>
    <f:field ref="EIBPRECONFIG_1_1001_FieldEIBPreviousFiles" text="Vorzahlen"/>
  </f:display>
  <f:display par="" text="Serienbrief">
    <f:field ref="doc_FSCFOLIO_1_1001_FieldSubject" text="Betreff"/>
    <f:field ref="doc_FSCFOLIO_1_1001_FieldDocumentNumber" text="Dokument Nummer"/>
  </f:display>
</f:fields>
</file>

<file path=customXml/itemProps1.xml><?xml version="1.0" encoding="utf-8"?>
<ds:datastoreItem xmlns:ds="http://schemas.openxmlformats.org/officeDocument/2006/customXml" ds:itemID="{4E8A9591-F074-446B-902F-511FF79C122F}">
  <ds:schemaRefs>
    <ds:schemaRef ds:uri="http://schemas.fabasoft.com/folio/2007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Microsoft Office PowerPoint</Application>
  <PresentationFormat>Bildschirmpräsentation (4:3)</PresentationFormat>
  <Paragraphs>23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Lucida Sans Unicode</vt:lpstr>
      <vt:lpstr>Larissa</vt:lpstr>
      <vt:lpstr>Zl. 2025-1.007.540                                                        Stand:  26. Jänner 2026 Verwaltungsgerichtshof – Organigramm</vt:lpstr>
    </vt:vector>
  </TitlesOfParts>
  <Company>VwGH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Verwaltungsgerichtshof - Geschäftseinteilung</dc:title>
  <dc:creator>Bohuslav</dc:creator>
  <cp:lastModifiedBy>Toifl Elisabeth</cp:lastModifiedBy>
  <cp:revision>103</cp:revision>
  <cp:lastPrinted>2021-06-24T07:42:40Z</cp:lastPrinted>
  <dcterms:created xsi:type="dcterms:W3CDTF">2013-02-25T13:23:01Z</dcterms:created>
  <dcterms:modified xsi:type="dcterms:W3CDTF">2026-01-08T10:11:33Z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SC#EIBPRECONFIG@1.1001:EIBInternalApprovedAt">
    <vt:lpwstr/>
  </property>
  <property fmtid="{D5CDD505-2E9C-101B-9397-08002B2CF9AE}" pid="3" name="FSC#EIBPRECONFIG@1.1001:EIBInternalApprovedBy">
    <vt:lpwstr/>
  </property>
  <property fmtid="{D5CDD505-2E9C-101B-9397-08002B2CF9AE}" pid="4" name="FSC#EIBPRECONFIG@1.1001:EIBInternalApprovedByPostTitle">
    <vt:lpwstr/>
  </property>
  <property fmtid="{D5CDD505-2E9C-101B-9397-08002B2CF9AE}" pid="5" name="FSC#EIBPRECONFIG@1.1001:EIBSettlementApprovedBy">
    <vt:lpwstr/>
  </property>
  <property fmtid="{D5CDD505-2E9C-101B-9397-08002B2CF9AE}" pid="6" name="FSC#EIBPRECONFIG@1.1001:EIBSettlementApprovedByPostTitle">
    <vt:lpwstr/>
  </property>
  <property fmtid="{D5CDD505-2E9C-101B-9397-08002B2CF9AE}" pid="7" name="FSC#EIBPRECONFIG@1.1001:EIBApprovedAt">
    <vt:lpwstr>02.01.2014</vt:lpwstr>
  </property>
  <property fmtid="{D5CDD505-2E9C-101B-9397-08002B2CF9AE}" pid="8" name="FSC#EIBPRECONFIG@1.1001:EIBApprovedBy">
    <vt:lpwstr>Thienel</vt:lpwstr>
  </property>
  <property fmtid="{D5CDD505-2E9C-101B-9397-08002B2CF9AE}" pid="9" name="FSC#EIBPRECONFIG@1.1001:EIBApprovedBySubst">
    <vt:lpwstr/>
  </property>
  <property fmtid="{D5CDD505-2E9C-101B-9397-08002B2CF9AE}" pid="10" name="FSC#EIBPRECONFIG@1.1001:EIBApprovedByTitle">
    <vt:lpwstr>Präsident Dr. Rudolf Thienel</vt:lpwstr>
  </property>
  <property fmtid="{D5CDD505-2E9C-101B-9397-08002B2CF9AE}" pid="11" name="FSC#EIBPRECONFIG@1.1001:EIBApprovedByPostTitle">
    <vt:lpwstr/>
  </property>
  <property fmtid="{D5CDD505-2E9C-101B-9397-08002B2CF9AE}" pid="12" name="FSC#EIBPRECONFIG@1.1001:EIBDepartment">
    <vt:lpwstr>VwGH - PRAES (Präsidium)</vt:lpwstr>
  </property>
  <property fmtid="{D5CDD505-2E9C-101B-9397-08002B2CF9AE}" pid="13" name="FSC#EIBPRECONFIG@1.1001:EIBDispatchedBy">
    <vt:lpwstr/>
  </property>
  <property fmtid="{D5CDD505-2E9C-101B-9397-08002B2CF9AE}" pid="14" name="FSC#EIBPRECONFIG@1.1001:EIBDispatchedByPostTitle">
    <vt:lpwstr/>
  </property>
  <property fmtid="{D5CDD505-2E9C-101B-9397-08002B2CF9AE}" pid="15" name="FSC#EIBPRECONFIG@1.1001:ExtRefInc">
    <vt:lpwstr/>
  </property>
  <property fmtid="{D5CDD505-2E9C-101B-9397-08002B2CF9AE}" pid="16" name="FSC#EIBPRECONFIG@1.1001:IncomingAddrdate">
    <vt:lpwstr/>
  </property>
  <property fmtid="{D5CDD505-2E9C-101B-9397-08002B2CF9AE}" pid="17" name="FSC#EIBPRECONFIG@1.1001:IncomingDelivery">
    <vt:lpwstr/>
  </property>
  <property fmtid="{D5CDD505-2E9C-101B-9397-08002B2CF9AE}" pid="18" name="FSC#EIBPRECONFIG@1.1001:OwnerEmail">
    <vt:lpwstr>manfred.bohuslav@vwgh.gv.at</vt:lpwstr>
  </property>
  <property fmtid="{D5CDD505-2E9C-101B-9397-08002B2CF9AE}" pid="19" name="FSC#EIBPRECONFIG@1.1001:OUEmail">
    <vt:lpwstr>office@vwgh.gv.at</vt:lpwstr>
  </property>
  <property fmtid="{D5CDD505-2E9C-101B-9397-08002B2CF9AE}" pid="20" name="FSC#EIBPRECONFIG@1.1001:OwnerGender">
    <vt:lpwstr>Männlich</vt:lpwstr>
  </property>
  <property fmtid="{D5CDD505-2E9C-101B-9397-08002B2CF9AE}" pid="21" name="FSC#EIBPRECONFIG@1.1001:Priority">
    <vt:lpwstr>Nein</vt:lpwstr>
  </property>
  <property fmtid="{D5CDD505-2E9C-101B-9397-08002B2CF9AE}" pid="22" name="FSC#EIBPRECONFIG@1.1001:PreviousFiles">
    <vt:lpwstr/>
  </property>
  <property fmtid="{D5CDD505-2E9C-101B-9397-08002B2CF9AE}" pid="23" name="FSC#EIBPRECONFIG@1.1001:NextFiles">
    <vt:lpwstr/>
  </property>
  <property fmtid="{D5CDD505-2E9C-101B-9397-08002B2CF9AE}" pid="24" name="FSC#EIBPRECONFIG@1.1001:RelatedFiles">
    <vt:lpwstr/>
  </property>
  <property fmtid="{D5CDD505-2E9C-101B-9397-08002B2CF9AE}" pid="25" name="FSC#EIBPRECONFIG@1.1001:CompletedOrdinals">
    <vt:lpwstr/>
  </property>
  <property fmtid="{D5CDD505-2E9C-101B-9397-08002B2CF9AE}" pid="26" name="FSC#EIBPRECONFIG@1.1001:NrAttachments">
    <vt:lpwstr/>
  </property>
  <property fmtid="{D5CDD505-2E9C-101B-9397-08002B2CF9AE}" pid="27" name="FSC#EIBPRECONFIG@1.1001:Attachments">
    <vt:lpwstr/>
  </property>
  <property fmtid="{D5CDD505-2E9C-101B-9397-08002B2CF9AE}" pid="28" name="FSC#EIBPRECONFIG@1.1001:SubjectArea">
    <vt:lpwstr>Geschäfts- und Personaleinteilung</vt:lpwstr>
  </property>
  <property fmtid="{D5CDD505-2E9C-101B-9397-08002B2CF9AE}" pid="29" name="FSC#EIBPRECONFIG@1.1001:Recipients">
    <vt:lpwstr/>
  </property>
  <property fmtid="{D5CDD505-2E9C-101B-9397-08002B2CF9AE}" pid="30" name="FSC#EIBPRECONFIG@1.1001:Classified">
    <vt:lpwstr/>
  </property>
  <property fmtid="{D5CDD505-2E9C-101B-9397-08002B2CF9AE}" pid="31" name="FSC#EIBPRECONFIG@1.1001:Deadline">
    <vt:lpwstr/>
  </property>
  <property fmtid="{D5CDD505-2E9C-101B-9397-08002B2CF9AE}" pid="32" name="FSC#EIBPRECONFIG@1.1001:SettlementSubj">
    <vt:lpwstr>VwGH-2107/0001-PERS/2013</vt:lpwstr>
  </property>
  <property fmtid="{D5CDD505-2E9C-101B-9397-08002B2CF9AE}" pid="33" name="FSC#EIBPRECONFIG@1.1001:OUAddr">
    <vt:lpwstr>Judenplatz 14, 1017 Wien</vt:lpwstr>
  </property>
  <property fmtid="{D5CDD505-2E9C-101B-9397-08002B2CF9AE}" pid="34" name="FSC#EIBPRECONFIG@1.1001:OUDescr">
    <vt:lpwstr/>
  </property>
  <property fmtid="{D5CDD505-2E9C-101B-9397-08002B2CF9AE}" pid="35" name="FSC#EIBPRECONFIG@1.1001:Signatures">
    <vt:lpwstr>Ablage</vt:lpwstr>
  </property>
  <property fmtid="{D5CDD505-2E9C-101B-9397-08002B2CF9AE}" pid="36" name="FSC#EIBPRECONFIG@1.1001:currentuser">
    <vt:lpwstr>COO.3000.100.1.308799</vt:lpwstr>
  </property>
  <property fmtid="{D5CDD505-2E9C-101B-9397-08002B2CF9AE}" pid="37" name="FSC#EIBPRECONFIG@1.1001:currentuserrolegroup">
    <vt:lpwstr>COO.3000.100.1.308771</vt:lpwstr>
  </property>
  <property fmtid="{D5CDD505-2E9C-101B-9397-08002B2CF9AE}" pid="38" name="FSC#EIBPRECONFIG@1.1001:currentuserroleposition">
    <vt:lpwstr>COO.1.1001.1.66925</vt:lpwstr>
  </property>
  <property fmtid="{D5CDD505-2E9C-101B-9397-08002B2CF9AE}" pid="39" name="FSC#EIBPRECONFIG@1.1001:currentuserroot">
    <vt:lpwstr>COO.3000.117.2.234</vt:lpwstr>
  </property>
  <property fmtid="{D5CDD505-2E9C-101B-9397-08002B2CF9AE}" pid="40" name="FSC#EIBPRECONFIG@1.1001:toplevelobject">
    <vt:lpwstr>COO.3000.117.7.141775</vt:lpwstr>
  </property>
  <property fmtid="{D5CDD505-2E9C-101B-9397-08002B2CF9AE}" pid="41" name="FSC#EIBPRECONFIG@1.1001:objchangedby">
    <vt:lpwstr>FI Christian Böck</vt:lpwstr>
  </property>
  <property fmtid="{D5CDD505-2E9C-101B-9397-08002B2CF9AE}" pid="42" name="FSC#EIBPRECONFIG@1.1001:objchangedbyPostTitle">
    <vt:lpwstr/>
  </property>
  <property fmtid="{D5CDD505-2E9C-101B-9397-08002B2CF9AE}" pid="43" name="FSC#EIBPRECONFIG@1.1001:objchangedat">
    <vt:lpwstr>15.02.2014</vt:lpwstr>
  </property>
  <property fmtid="{D5CDD505-2E9C-101B-9397-08002B2CF9AE}" pid="44" name="FSC#EIBPRECONFIG@1.1001:objname">
    <vt:lpwstr>Geschäftseinteilung des VwGH - Organigramm, Arbeitsexemplar</vt:lpwstr>
  </property>
  <property fmtid="{D5CDD505-2E9C-101B-9397-08002B2CF9AE}" pid="45" name="FSC#EIBPRECONFIG@1.1001:EIBProcessResponsiblePhone">
    <vt:lpwstr>+43 (1) 53111225</vt:lpwstr>
  </property>
  <property fmtid="{D5CDD505-2E9C-101B-9397-08002B2CF9AE}" pid="46" name="FSC#EIBPRECONFIG@1.1001:EIBProcessResponsibleMail">
    <vt:lpwstr>christian.boeck@vwgh.gv.at</vt:lpwstr>
  </property>
  <property fmtid="{D5CDD505-2E9C-101B-9397-08002B2CF9AE}" pid="47" name="FSC#EIBPRECONFIG@1.1001:EIBProcessResponsibleFax">
    <vt:lpwstr>+43 (1) 5328921</vt:lpwstr>
  </property>
  <property fmtid="{D5CDD505-2E9C-101B-9397-08002B2CF9AE}" pid="48" name="FSC#EIBPRECONFIG@1.1001:EIBProcessResponsiblePostTitle">
    <vt:lpwstr/>
  </property>
  <property fmtid="{D5CDD505-2E9C-101B-9397-08002B2CF9AE}" pid="49" name="FSC#EIBPRECONFIG@1.1001:EIBProcessResponsible">
    <vt:lpwstr>FI Christian Böck</vt:lpwstr>
  </property>
  <property fmtid="{D5CDD505-2E9C-101B-9397-08002B2CF9AE}" pid="50" name="FSC#EIBPRECONFIG@1.1001:OwnerPostTitle">
    <vt:lpwstr/>
  </property>
  <property fmtid="{D5CDD505-2E9C-101B-9397-08002B2CF9AE}" pid="51" name="FSC#COOELAK@1.1001:Subject">
    <vt:lpwstr>Geschäftseinteilung des VwGH; Anpassung zum 1. Jänner 2014 _x000d_
</vt:lpwstr>
  </property>
  <property fmtid="{D5CDD505-2E9C-101B-9397-08002B2CF9AE}" pid="52" name="FSC#COOELAK@1.1001:FileReference">
    <vt:lpwstr>VwGH-2107/0001-PERS/2013</vt:lpwstr>
  </property>
  <property fmtid="{D5CDD505-2E9C-101B-9397-08002B2CF9AE}" pid="53" name="FSC#COOELAK@1.1001:FileRefYear">
    <vt:lpwstr>2013</vt:lpwstr>
  </property>
  <property fmtid="{D5CDD505-2E9C-101B-9397-08002B2CF9AE}" pid="54" name="FSC#COOELAK@1.1001:FileRefOrdinal">
    <vt:lpwstr>1</vt:lpwstr>
  </property>
  <property fmtid="{D5CDD505-2E9C-101B-9397-08002B2CF9AE}" pid="55" name="FSC#COOELAK@1.1001:FileRefOU">
    <vt:lpwstr>PERS</vt:lpwstr>
  </property>
  <property fmtid="{D5CDD505-2E9C-101B-9397-08002B2CF9AE}" pid="56" name="FSC#COOELAK@1.1001:Organization">
    <vt:lpwstr/>
  </property>
  <property fmtid="{D5CDD505-2E9C-101B-9397-08002B2CF9AE}" pid="57" name="FSC#COOELAK@1.1001:Owner">
    <vt:lpwstr>MR Mag. Manfred Bohuslav</vt:lpwstr>
  </property>
  <property fmtid="{D5CDD505-2E9C-101B-9397-08002B2CF9AE}" pid="58" name="FSC#COOELAK@1.1001:OwnerExtension">
    <vt:lpwstr>+43 (1) 53111131</vt:lpwstr>
  </property>
  <property fmtid="{D5CDD505-2E9C-101B-9397-08002B2CF9AE}" pid="59" name="FSC#COOELAK@1.1001:OwnerFaxExtension">
    <vt:lpwstr>+43 (1) 53111135</vt:lpwstr>
  </property>
  <property fmtid="{D5CDD505-2E9C-101B-9397-08002B2CF9AE}" pid="60" name="FSC#COOELAK@1.1001:DispatchedBy">
    <vt:lpwstr/>
  </property>
  <property fmtid="{D5CDD505-2E9C-101B-9397-08002B2CF9AE}" pid="61" name="FSC#COOELAK@1.1001:DispatchedAt">
    <vt:lpwstr/>
  </property>
  <property fmtid="{D5CDD505-2E9C-101B-9397-08002B2CF9AE}" pid="62" name="FSC#COOELAK@1.1001:ApprovedBy">
    <vt:lpwstr/>
  </property>
  <property fmtid="{D5CDD505-2E9C-101B-9397-08002B2CF9AE}" pid="63" name="FSC#COOELAK@1.1001:ApprovedAt">
    <vt:lpwstr/>
  </property>
  <property fmtid="{D5CDD505-2E9C-101B-9397-08002B2CF9AE}" pid="64" name="FSC#COOELAK@1.1001:Department">
    <vt:lpwstr>VwGH - PRAES (Präsidium)</vt:lpwstr>
  </property>
  <property fmtid="{D5CDD505-2E9C-101B-9397-08002B2CF9AE}" pid="65" name="FSC#COOELAK@1.1001:CreatedAt">
    <vt:lpwstr>12.02.2014</vt:lpwstr>
  </property>
  <property fmtid="{D5CDD505-2E9C-101B-9397-08002B2CF9AE}" pid="66" name="FSC#COOELAK@1.1001:OU">
    <vt:lpwstr>VwGH - PRAES (Präsidium)</vt:lpwstr>
  </property>
  <property fmtid="{D5CDD505-2E9C-101B-9397-08002B2CF9AE}" pid="67" name="FSC#COOELAK@1.1001:Priority">
    <vt:lpwstr> ()</vt:lpwstr>
  </property>
  <property fmtid="{D5CDD505-2E9C-101B-9397-08002B2CF9AE}" pid="68" name="FSC#COOELAK@1.1001:ObjBarCode">
    <vt:lpwstr>*COO.3000.117.7.145373*</vt:lpwstr>
  </property>
  <property fmtid="{D5CDD505-2E9C-101B-9397-08002B2CF9AE}" pid="69" name="FSC#COOELAK@1.1001:RefBarCode">
    <vt:lpwstr/>
  </property>
  <property fmtid="{D5CDD505-2E9C-101B-9397-08002B2CF9AE}" pid="70" name="FSC#COOELAK@1.1001:FileRefBarCode">
    <vt:lpwstr>*VwGH-2107/0001-PERS/2013*</vt:lpwstr>
  </property>
  <property fmtid="{D5CDD505-2E9C-101B-9397-08002B2CF9AE}" pid="71" name="FSC#COOELAK@1.1001:ExternalRef">
    <vt:lpwstr/>
  </property>
  <property fmtid="{D5CDD505-2E9C-101B-9397-08002B2CF9AE}" pid="72" name="FSC#COOELAK@1.1001:IncomingNumber">
    <vt:lpwstr/>
  </property>
  <property fmtid="{D5CDD505-2E9C-101B-9397-08002B2CF9AE}" pid="73" name="FSC#COOELAK@1.1001:IncomingSubject">
    <vt:lpwstr/>
  </property>
  <property fmtid="{D5CDD505-2E9C-101B-9397-08002B2CF9AE}" pid="74" name="FSC#COOELAK@1.1001:ProcessResponsible">
    <vt:lpwstr>Böck Christian, FI</vt:lpwstr>
  </property>
  <property fmtid="{D5CDD505-2E9C-101B-9397-08002B2CF9AE}" pid="75" name="FSC#COOELAK@1.1001:ProcessResponsiblePhone">
    <vt:lpwstr>+43 (1) 53111225</vt:lpwstr>
  </property>
  <property fmtid="{D5CDD505-2E9C-101B-9397-08002B2CF9AE}" pid="76" name="FSC#COOELAK@1.1001:ProcessResponsibleMail">
    <vt:lpwstr>christian.boeck@vwgh.gv.at</vt:lpwstr>
  </property>
  <property fmtid="{D5CDD505-2E9C-101B-9397-08002B2CF9AE}" pid="77" name="FSC#COOELAK@1.1001:ProcessResponsibleFax">
    <vt:lpwstr>+43 (1) 5328921</vt:lpwstr>
  </property>
  <property fmtid="{D5CDD505-2E9C-101B-9397-08002B2CF9AE}" pid="78" name="FSC#COOELAK@1.1001:ApproverFirstName">
    <vt:lpwstr/>
  </property>
  <property fmtid="{D5CDD505-2E9C-101B-9397-08002B2CF9AE}" pid="79" name="FSC#COOELAK@1.1001:ApproverSurName">
    <vt:lpwstr/>
  </property>
  <property fmtid="{D5CDD505-2E9C-101B-9397-08002B2CF9AE}" pid="80" name="FSC#COOELAK@1.1001:ApproverTitle">
    <vt:lpwstr/>
  </property>
  <property fmtid="{D5CDD505-2E9C-101B-9397-08002B2CF9AE}" pid="81" name="FSC#COOELAK@1.1001:ExternalDate">
    <vt:lpwstr/>
  </property>
  <property fmtid="{D5CDD505-2E9C-101B-9397-08002B2CF9AE}" pid="82" name="FSC#COOELAK@1.1001:SettlementApprovedAt">
    <vt:lpwstr/>
  </property>
  <property fmtid="{D5CDD505-2E9C-101B-9397-08002B2CF9AE}" pid="83" name="FSC#COOELAK@1.1001:BaseNumber">
    <vt:lpwstr>2107</vt:lpwstr>
  </property>
  <property fmtid="{D5CDD505-2E9C-101B-9397-08002B2CF9AE}" pid="84" name="FSC#COOELAK@1.1001:CurrentUserRolePos">
    <vt:lpwstr>Genehmiger/in</vt:lpwstr>
  </property>
  <property fmtid="{D5CDD505-2E9C-101B-9397-08002B2CF9AE}" pid="85" name="FSC#COOELAK@1.1001:CurrentUserEmail">
    <vt:lpwstr>manfred.bohuslav@vwgh.gv.at</vt:lpwstr>
  </property>
  <property fmtid="{D5CDD505-2E9C-101B-9397-08002B2CF9AE}" pid="86" name="FSC#ELAKGOV@1.1001:PersonalSubjGender">
    <vt:lpwstr/>
  </property>
  <property fmtid="{D5CDD505-2E9C-101B-9397-08002B2CF9AE}" pid="87" name="FSC#ELAKGOV@1.1001:PersonalSubjFirstName">
    <vt:lpwstr/>
  </property>
  <property fmtid="{D5CDD505-2E9C-101B-9397-08002B2CF9AE}" pid="88" name="FSC#ELAKGOV@1.1001:PersonalSubjSurName">
    <vt:lpwstr/>
  </property>
  <property fmtid="{D5CDD505-2E9C-101B-9397-08002B2CF9AE}" pid="89" name="FSC#ELAKGOV@1.1001:PersonalSubjSalutation">
    <vt:lpwstr/>
  </property>
  <property fmtid="{D5CDD505-2E9C-101B-9397-08002B2CF9AE}" pid="90" name="FSC#ELAKGOV@1.1001:PersonalSubjAddress">
    <vt:lpwstr/>
  </property>
  <property fmtid="{D5CDD505-2E9C-101B-9397-08002B2CF9AE}" pid="91" name="FSC#ATSTATECFG@1.1001:Office">
    <vt:lpwstr/>
  </property>
  <property fmtid="{D5CDD505-2E9C-101B-9397-08002B2CF9AE}" pid="92" name="FSC#ATSTATECFG@1.1001:Agent">
    <vt:lpwstr/>
  </property>
  <property fmtid="{D5CDD505-2E9C-101B-9397-08002B2CF9AE}" pid="93" name="FSC#ATSTATECFG@1.1001:AgentPhone">
    <vt:lpwstr/>
  </property>
  <property fmtid="{D5CDD505-2E9C-101B-9397-08002B2CF9AE}" pid="94" name="FSC#ATSTATECFG@1.1001:DepartmentFax">
    <vt:lpwstr/>
  </property>
  <property fmtid="{D5CDD505-2E9C-101B-9397-08002B2CF9AE}" pid="95" name="FSC#ATSTATECFG@1.1001:DepartmentEmail">
    <vt:lpwstr/>
  </property>
  <property fmtid="{D5CDD505-2E9C-101B-9397-08002B2CF9AE}" pid="96" name="FSC#ATSTATECFG@1.1001:SubfileDate">
    <vt:lpwstr/>
  </property>
  <property fmtid="{D5CDD505-2E9C-101B-9397-08002B2CF9AE}" pid="97" name="FSC#ATSTATECFG@1.1001:SubfileSubject">
    <vt:lpwstr/>
  </property>
  <property fmtid="{D5CDD505-2E9C-101B-9397-08002B2CF9AE}" pid="98" name="FSC#ATSTATECFG@1.1001:DepartmentZipCode">
    <vt:lpwstr/>
  </property>
  <property fmtid="{D5CDD505-2E9C-101B-9397-08002B2CF9AE}" pid="99" name="FSC#ATSTATECFG@1.1001:DepartmentCountry">
    <vt:lpwstr/>
  </property>
  <property fmtid="{D5CDD505-2E9C-101B-9397-08002B2CF9AE}" pid="100" name="FSC#ATSTATECFG@1.1001:DepartmentCity">
    <vt:lpwstr/>
  </property>
  <property fmtid="{D5CDD505-2E9C-101B-9397-08002B2CF9AE}" pid="101" name="FSC#ATSTATECFG@1.1001:DepartmentStreet">
    <vt:lpwstr/>
  </property>
  <property fmtid="{D5CDD505-2E9C-101B-9397-08002B2CF9AE}" pid="102" name="FSC#ATSTATECFG@1.1001:DepartmentDVR">
    <vt:lpwstr/>
  </property>
  <property fmtid="{D5CDD505-2E9C-101B-9397-08002B2CF9AE}" pid="103" name="FSC#ATSTATECFG@1.1001:DepartmentUID">
    <vt:lpwstr/>
  </property>
  <property fmtid="{D5CDD505-2E9C-101B-9397-08002B2CF9AE}" pid="104" name="FSC#ATSTATECFG@1.1001:SubfileReference">
    <vt:lpwstr/>
  </property>
  <property fmtid="{D5CDD505-2E9C-101B-9397-08002B2CF9AE}" pid="105" name="FSC#ATSTATECFG@1.1001:Clause">
    <vt:lpwstr/>
  </property>
  <property fmtid="{D5CDD505-2E9C-101B-9397-08002B2CF9AE}" pid="106" name="FSC#ATSTATECFG@1.1001:ApprovedSignature">
    <vt:lpwstr>Präsident Dr. Rudolf Thienel</vt:lpwstr>
  </property>
  <property fmtid="{D5CDD505-2E9C-101B-9397-08002B2CF9AE}" pid="107" name="FSC#ATSTATECFG@1.1001:BankAccount">
    <vt:lpwstr/>
  </property>
  <property fmtid="{D5CDD505-2E9C-101B-9397-08002B2CF9AE}" pid="108" name="FSC#ATSTATECFG@1.1001:BankAccountOwner">
    <vt:lpwstr/>
  </property>
  <property fmtid="{D5CDD505-2E9C-101B-9397-08002B2CF9AE}" pid="109" name="FSC#ATSTATECFG@1.1001:BankInstitute">
    <vt:lpwstr/>
  </property>
  <property fmtid="{D5CDD505-2E9C-101B-9397-08002B2CF9AE}" pid="110" name="FSC#ATSTATECFG@1.1001:BankAccountID">
    <vt:lpwstr/>
  </property>
  <property fmtid="{D5CDD505-2E9C-101B-9397-08002B2CF9AE}" pid="111" name="FSC#ATSTATECFG@1.1001:BankAccountIBAN">
    <vt:lpwstr/>
  </property>
  <property fmtid="{D5CDD505-2E9C-101B-9397-08002B2CF9AE}" pid="112" name="FSC#ATSTATECFG@1.1001:BankAccountBIC">
    <vt:lpwstr/>
  </property>
  <property fmtid="{D5CDD505-2E9C-101B-9397-08002B2CF9AE}" pid="113" name="FSC#ATSTATECFG@1.1001:BankName">
    <vt:lpwstr/>
  </property>
  <property fmtid="{D5CDD505-2E9C-101B-9397-08002B2CF9AE}" pid="114" name="FSC#CCAPRECONFIG@15.1001:AddrAnrede">
    <vt:lpwstr/>
  </property>
  <property fmtid="{D5CDD505-2E9C-101B-9397-08002B2CF9AE}" pid="115" name="FSC#CCAPRECONFIG@15.1001:AddrTitel">
    <vt:lpwstr/>
  </property>
  <property fmtid="{D5CDD505-2E9C-101B-9397-08002B2CF9AE}" pid="116" name="FSC#CCAPRECONFIG@15.1001:AddrNachgestellter_Titel">
    <vt:lpwstr/>
  </property>
  <property fmtid="{D5CDD505-2E9C-101B-9397-08002B2CF9AE}" pid="117" name="FSC#CCAPRECONFIG@15.1001:AddrVorname">
    <vt:lpwstr/>
  </property>
  <property fmtid="{D5CDD505-2E9C-101B-9397-08002B2CF9AE}" pid="118" name="FSC#CCAPRECONFIG@15.1001:AddrNachname">
    <vt:lpwstr/>
  </property>
  <property fmtid="{D5CDD505-2E9C-101B-9397-08002B2CF9AE}" pid="119" name="FSC#CCAPRECONFIG@15.1001:AddrzH">
    <vt:lpwstr/>
  </property>
  <property fmtid="{D5CDD505-2E9C-101B-9397-08002B2CF9AE}" pid="120" name="FSC#CCAPRECONFIG@15.1001:AddrGeschlecht">
    <vt:lpwstr/>
  </property>
  <property fmtid="{D5CDD505-2E9C-101B-9397-08002B2CF9AE}" pid="121" name="FSC#CCAPRECONFIG@15.1001:AddrStrasse">
    <vt:lpwstr/>
  </property>
  <property fmtid="{D5CDD505-2E9C-101B-9397-08002B2CF9AE}" pid="122" name="FSC#CCAPRECONFIG@15.1001:AddrHausnummer">
    <vt:lpwstr/>
  </property>
  <property fmtid="{D5CDD505-2E9C-101B-9397-08002B2CF9AE}" pid="123" name="FSC#CCAPRECONFIG@15.1001:AddrStiege">
    <vt:lpwstr/>
  </property>
  <property fmtid="{D5CDD505-2E9C-101B-9397-08002B2CF9AE}" pid="124" name="FSC#CCAPRECONFIG@15.1001:AddrTuer">
    <vt:lpwstr/>
  </property>
  <property fmtid="{D5CDD505-2E9C-101B-9397-08002B2CF9AE}" pid="125" name="FSC#CCAPRECONFIG@15.1001:AddrPostfach">
    <vt:lpwstr/>
  </property>
  <property fmtid="{D5CDD505-2E9C-101B-9397-08002B2CF9AE}" pid="126" name="FSC#CCAPRECONFIG@15.1001:AddrPostleitzahl">
    <vt:lpwstr/>
  </property>
  <property fmtid="{D5CDD505-2E9C-101B-9397-08002B2CF9AE}" pid="127" name="FSC#CCAPRECONFIG@15.1001:AddrOrt">
    <vt:lpwstr/>
  </property>
  <property fmtid="{D5CDD505-2E9C-101B-9397-08002B2CF9AE}" pid="128" name="FSC#CCAPRECONFIG@15.1001:AddrLand">
    <vt:lpwstr/>
  </property>
  <property fmtid="{D5CDD505-2E9C-101B-9397-08002B2CF9AE}" pid="129" name="FSC#CCAPRECONFIG@15.1001:AddrEmail">
    <vt:lpwstr/>
  </property>
  <property fmtid="{D5CDD505-2E9C-101B-9397-08002B2CF9AE}" pid="130" name="FSC#CCAPRECONFIG@15.1001:AddrAdresse">
    <vt:lpwstr/>
  </property>
  <property fmtid="{D5CDD505-2E9C-101B-9397-08002B2CF9AE}" pid="131" name="FSC#CCAPRECONFIG@15.1001:AddrFax">
    <vt:lpwstr/>
  </property>
  <property fmtid="{D5CDD505-2E9C-101B-9397-08002B2CF9AE}" pid="132" name="FSC#CCAPRECONFIG@15.1001:AddrOrganisationsname">
    <vt:lpwstr/>
  </property>
  <property fmtid="{D5CDD505-2E9C-101B-9397-08002B2CF9AE}" pid="133" name="FSC#CCAPRECONFIG@15.1001:AddrOrganisationskurzname">
    <vt:lpwstr/>
  </property>
  <property fmtid="{D5CDD505-2E9C-101B-9397-08002B2CF9AE}" pid="134" name="FSC#CCAPRECONFIG@15.1001:AddrAbschriftsbemerkung">
    <vt:lpwstr/>
  </property>
  <property fmtid="{D5CDD505-2E9C-101B-9397-08002B2CF9AE}" pid="135" name="FSC#CCAPRECONFIG@15.1001:AddrName_Zeile_2">
    <vt:lpwstr/>
  </property>
  <property fmtid="{D5CDD505-2E9C-101B-9397-08002B2CF9AE}" pid="136" name="FSC#CCAPRECONFIG@15.1001:AddrName_Zeile_3">
    <vt:lpwstr/>
  </property>
  <property fmtid="{D5CDD505-2E9C-101B-9397-08002B2CF9AE}" pid="137" name="FSC#CCAPRECONFIG@15.1001:AddrPostalischeAdresse">
    <vt:lpwstr/>
  </property>
  <property fmtid="{D5CDD505-2E9C-101B-9397-08002B2CF9AE}" pid="138" name="FSC#ATPRECONFIG@1.1001:ChargePreview">
    <vt:lpwstr/>
  </property>
  <property fmtid="{D5CDD505-2E9C-101B-9397-08002B2CF9AE}" pid="139" name="FSC#ATSTATECFG@1.1001:ExternalFile">
    <vt:lpwstr/>
  </property>
  <property fmtid="{D5CDD505-2E9C-101B-9397-08002B2CF9AE}" pid="140" name="FSC#COOSYSTEM@1.1:Container">
    <vt:lpwstr>COO.3000.117.7.145373</vt:lpwstr>
  </property>
  <property fmtid="{D5CDD505-2E9C-101B-9397-08002B2CF9AE}" pid="141" name="FSC#FSCFOLIO@1.1001:docpropproject">
    <vt:lpwstr/>
  </property>
</Properties>
</file>