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9" r:id="rId6"/>
    <p:sldId id="276" r:id="rId7"/>
    <p:sldId id="356" r:id="rId8"/>
    <p:sldId id="327" r:id="rId9"/>
    <p:sldId id="328" r:id="rId10"/>
    <p:sldId id="357" r:id="rId11"/>
    <p:sldId id="340" r:id="rId12"/>
    <p:sldId id="345" r:id="rId13"/>
    <p:sldId id="358" r:id="rId14"/>
    <p:sldId id="338" r:id="rId15"/>
    <p:sldId id="359" r:id="rId16"/>
    <p:sldId id="323" r:id="rId17"/>
    <p:sldId id="346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258" r:id="rId26"/>
  </p:sldIdLst>
  <p:sldSz cx="9144000" cy="5143500" type="screen16x9"/>
  <p:notesSz cx="6808788" cy="99409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8">
          <p15:clr>
            <a:srgbClr val="A4A3A4"/>
          </p15:clr>
        </p15:guide>
        <p15:guide id="2" orient="horz" pos="2902">
          <p15:clr>
            <a:srgbClr val="A4A3A4"/>
          </p15:clr>
        </p15:guide>
        <p15:guide id="3" pos="345">
          <p15:clr>
            <a:srgbClr val="A4A3A4"/>
          </p15:clr>
        </p15:guide>
        <p15:guide id="4" pos="53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691C4D-B840-E745-E766-C56EAFD58F62}" name="Köstler Rudolf" initials="RK" userId="S::Rudolf.Koestler@energyagency.at::dfe14097-fc4c-45dd-83dd-09fa75b2fae1" providerId="AD"/>
  <p188:author id="{D90F11A8-D2F0-B17B-F157-04DFC3277A83}" name="Christian Furtwängler" initials="CF" userId="S::Christian.Furtwaengler@energyagency.at::853919d6-9ba0-477a-8a85-415fcf35d489" providerId="AD"/>
  <p188:author id="{1F9FA0FF-9230-DF99-0FBA-55C4FED88714}" name="Dolna-Gruber Christoph" initials="CD" userId="S::Christoph.Dolna-Gruber@energyagency.at::9027615f-4a33-4545-99b8-84c1a190e9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0237"/>
    <a:srgbClr val="003D84"/>
    <a:srgbClr val="007DBE"/>
    <a:srgbClr val="5FB564"/>
    <a:srgbClr val="E66400"/>
    <a:srgbClr val="323232"/>
    <a:srgbClr val="ED2DD3"/>
    <a:srgbClr val="004B72"/>
    <a:srgbClr val="644132"/>
    <a:srgbClr val="A5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015222-02BA-40A9-B2A6-7DC88F873673}" v="220" dt="2025-10-06T08:11:48.586"/>
  </p1510:revLst>
</p1510:revInfo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5" d="100"/>
          <a:sy n="155" d="100"/>
        </p:scale>
        <p:origin x="354" y="132"/>
      </p:cViewPr>
      <p:guideLst>
        <p:guide orient="horz" pos="668"/>
        <p:guide orient="horz" pos="2902"/>
        <p:guide pos="345"/>
        <p:guide pos="536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BF102A-C0F8-475A-9491-522E1E5CB01E}" type="doc">
      <dgm:prSet loTypeId="urn:microsoft.com/office/officeart/2005/8/layout/arrow6" loCatId="relationship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GB"/>
        </a:p>
      </dgm:t>
    </dgm:pt>
    <dgm:pt modelId="{CAFABB77-0357-40C6-8BDD-5086D17A8EEE}">
      <dgm:prSet phldrT="[Text]"/>
      <dgm:spPr/>
      <dgm:t>
        <a:bodyPr/>
        <a:lstStyle/>
        <a:p>
          <a:r>
            <a:rPr lang="de-AT"/>
            <a:t>Chancen</a:t>
          </a:r>
          <a:endParaRPr lang="en-GB"/>
        </a:p>
      </dgm:t>
    </dgm:pt>
    <dgm:pt modelId="{6256CB3D-BBEC-40D5-8E3A-2E2F0A83BE9F}" type="parTrans" cxnId="{E8645D54-79E7-4BD3-9B49-352A4280EAAD}">
      <dgm:prSet/>
      <dgm:spPr/>
      <dgm:t>
        <a:bodyPr/>
        <a:lstStyle/>
        <a:p>
          <a:endParaRPr lang="en-GB"/>
        </a:p>
      </dgm:t>
    </dgm:pt>
    <dgm:pt modelId="{FD3EB470-E7B8-421E-99E4-C6A93F9C213B}" type="sibTrans" cxnId="{E8645D54-79E7-4BD3-9B49-352A4280EAAD}">
      <dgm:prSet/>
      <dgm:spPr/>
      <dgm:t>
        <a:bodyPr/>
        <a:lstStyle/>
        <a:p>
          <a:endParaRPr lang="en-GB"/>
        </a:p>
      </dgm:t>
    </dgm:pt>
    <dgm:pt modelId="{6A021130-4DA3-4B5A-BF8B-BC1B402CE1C0}">
      <dgm:prSet phldrT="[Text]"/>
      <dgm:spPr/>
      <dgm:t>
        <a:bodyPr/>
        <a:lstStyle/>
        <a:p>
          <a:r>
            <a:rPr lang="de-AT"/>
            <a:t>Herausforderungen</a:t>
          </a:r>
          <a:endParaRPr lang="en-GB"/>
        </a:p>
      </dgm:t>
    </dgm:pt>
    <dgm:pt modelId="{D0260ADB-9B6D-4250-A9B2-91F6A2F896D3}" type="parTrans" cxnId="{37640A59-31E4-4EE1-B535-B9EA3B599C9C}">
      <dgm:prSet/>
      <dgm:spPr/>
      <dgm:t>
        <a:bodyPr/>
        <a:lstStyle/>
        <a:p>
          <a:endParaRPr lang="en-GB"/>
        </a:p>
      </dgm:t>
    </dgm:pt>
    <dgm:pt modelId="{AE59F9AB-900F-4D53-B3D1-3416040F2749}" type="sibTrans" cxnId="{37640A59-31E4-4EE1-B535-B9EA3B599C9C}">
      <dgm:prSet/>
      <dgm:spPr/>
      <dgm:t>
        <a:bodyPr/>
        <a:lstStyle/>
        <a:p>
          <a:endParaRPr lang="en-GB"/>
        </a:p>
      </dgm:t>
    </dgm:pt>
    <dgm:pt modelId="{DB25BFBC-5AE9-4CB2-83CD-220056FDB049}" type="pres">
      <dgm:prSet presAssocID="{E0BF102A-C0F8-475A-9491-522E1E5CB01E}" presName="compositeShape" presStyleCnt="0">
        <dgm:presLayoutVars>
          <dgm:chMax val="2"/>
          <dgm:dir/>
          <dgm:resizeHandles val="exact"/>
        </dgm:presLayoutVars>
      </dgm:prSet>
      <dgm:spPr/>
    </dgm:pt>
    <dgm:pt modelId="{3A0C7449-1354-4302-858E-5617DEA83945}" type="pres">
      <dgm:prSet presAssocID="{E0BF102A-C0F8-475A-9491-522E1E5CB01E}" presName="ribbon" presStyleLbl="node1" presStyleIdx="0" presStyleCnt="1"/>
      <dgm:spPr>
        <a:solidFill>
          <a:schemeClr val="accent6">
            <a:lumMod val="75000"/>
          </a:schemeClr>
        </a:solidFill>
      </dgm:spPr>
    </dgm:pt>
    <dgm:pt modelId="{FBA85486-06CE-4789-8190-41487FC03706}" type="pres">
      <dgm:prSet presAssocID="{E0BF102A-C0F8-475A-9491-522E1E5CB01E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D881EF25-9451-4712-91E0-1AD3CB70446A}" type="pres">
      <dgm:prSet presAssocID="{E0BF102A-C0F8-475A-9491-522E1E5CB01E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9E2F826-C2A8-4EA7-8AE2-CA088B436B78}" type="presOf" srcId="{E0BF102A-C0F8-475A-9491-522E1E5CB01E}" destId="{DB25BFBC-5AE9-4CB2-83CD-220056FDB049}" srcOrd="0" destOrd="0" presId="urn:microsoft.com/office/officeart/2005/8/layout/arrow6"/>
    <dgm:cxn modelId="{E8645D54-79E7-4BD3-9B49-352A4280EAAD}" srcId="{E0BF102A-C0F8-475A-9491-522E1E5CB01E}" destId="{CAFABB77-0357-40C6-8BDD-5086D17A8EEE}" srcOrd="0" destOrd="0" parTransId="{6256CB3D-BBEC-40D5-8E3A-2E2F0A83BE9F}" sibTransId="{FD3EB470-E7B8-421E-99E4-C6A93F9C213B}"/>
    <dgm:cxn modelId="{37640A59-31E4-4EE1-B535-B9EA3B599C9C}" srcId="{E0BF102A-C0F8-475A-9491-522E1E5CB01E}" destId="{6A021130-4DA3-4B5A-BF8B-BC1B402CE1C0}" srcOrd="1" destOrd="0" parTransId="{D0260ADB-9B6D-4250-A9B2-91F6A2F896D3}" sibTransId="{AE59F9AB-900F-4D53-B3D1-3416040F2749}"/>
    <dgm:cxn modelId="{762E17E2-F187-4442-9EB5-0D5FA3A9E8E8}" type="presOf" srcId="{CAFABB77-0357-40C6-8BDD-5086D17A8EEE}" destId="{FBA85486-06CE-4789-8190-41487FC03706}" srcOrd="0" destOrd="0" presId="urn:microsoft.com/office/officeart/2005/8/layout/arrow6"/>
    <dgm:cxn modelId="{43CC23E3-B88A-4B14-B084-8FC2A2F7FA5E}" type="presOf" srcId="{6A021130-4DA3-4B5A-BF8B-BC1B402CE1C0}" destId="{D881EF25-9451-4712-91E0-1AD3CB70446A}" srcOrd="0" destOrd="0" presId="urn:microsoft.com/office/officeart/2005/8/layout/arrow6"/>
    <dgm:cxn modelId="{BF1A4EF0-58BE-436F-9CFB-29698110CE12}" type="presParOf" srcId="{DB25BFBC-5AE9-4CB2-83CD-220056FDB049}" destId="{3A0C7449-1354-4302-858E-5617DEA83945}" srcOrd="0" destOrd="0" presId="urn:microsoft.com/office/officeart/2005/8/layout/arrow6"/>
    <dgm:cxn modelId="{4C499037-01B1-49B3-A483-0AA65E7EFAB8}" type="presParOf" srcId="{DB25BFBC-5AE9-4CB2-83CD-220056FDB049}" destId="{FBA85486-06CE-4789-8190-41487FC03706}" srcOrd="1" destOrd="0" presId="urn:microsoft.com/office/officeart/2005/8/layout/arrow6"/>
    <dgm:cxn modelId="{10560B9E-CB47-439A-AEEE-A2637B12EF1F}" type="presParOf" srcId="{DB25BFBC-5AE9-4CB2-83CD-220056FDB049}" destId="{D881EF25-9451-4712-91E0-1AD3CB70446A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C7449-1354-4302-858E-5617DEA83945}">
      <dsp:nvSpPr>
        <dsp:cNvPr id="0" name=""/>
        <dsp:cNvSpPr/>
      </dsp:nvSpPr>
      <dsp:spPr>
        <a:xfrm>
          <a:off x="0" y="186368"/>
          <a:ext cx="2111874" cy="844749"/>
        </a:xfrm>
        <a:prstGeom prst="leftRightRibbon">
          <a:avLst/>
        </a:prstGeom>
        <a:solidFill>
          <a:schemeClr val="accent6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85486-06CE-4789-8190-41487FC03706}">
      <dsp:nvSpPr>
        <dsp:cNvPr id="0" name=""/>
        <dsp:cNvSpPr/>
      </dsp:nvSpPr>
      <dsp:spPr>
        <a:xfrm>
          <a:off x="253424" y="334199"/>
          <a:ext cx="696918" cy="413927"/>
        </a:xfrm>
        <a:prstGeom prst="rect">
          <a:avLst/>
        </a:prstGeom>
        <a:noFill/>
        <a:ln w="2642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8448" rIns="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800" kern="1200"/>
            <a:t>Chancen</a:t>
          </a:r>
          <a:endParaRPr lang="en-GB" sz="800" kern="1200"/>
        </a:p>
      </dsp:txBody>
      <dsp:txXfrm>
        <a:off x="253424" y="334199"/>
        <a:ext cx="696918" cy="413927"/>
      </dsp:txXfrm>
    </dsp:sp>
    <dsp:sp modelId="{D881EF25-9451-4712-91E0-1AD3CB70446A}">
      <dsp:nvSpPr>
        <dsp:cNvPr id="0" name=""/>
        <dsp:cNvSpPr/>
      </dsp:nvSpPr>
      <dsp:spPr>
        <a:xfrm>
          <a:off x="1055937" y="469359"/>
          <a:ext cx="823630" cy="413927"/>
        </a:xfrm>
        <a:prstGeom prst="rect">
          <a:avLst/>
        </a:prstGeom>
        <a:noFill/>
        <a:ln w="2642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8448" rIns="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800" kern="1200"/>
            <a:t>Herausforderungen</a:t>
          </a:r>
          <a:endParaRPr lang="en-GB" sz="800" kern="1200"/>
        </a:p>
      </dsp:txBody>
      <dsp:txXfrm>
        <a:off x="1055937" y="469359"/>
        <a:ext cx="823630" cy="4139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8314" y="9443879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 anchorCtr="0"/>
          <a:lstStyle>
            <a:lvl1pPr algn="r">
              <a:defRPr sz="1200"/>
            </a:lvl1pPr>
          </a:lstStyle>
          <a:p>
            <a:fld id="{A4F87B00-D7D7-4E73-88E5-5DF5797B2681}" type="datetimeFigureOut">
              <a:rPr lang="de-AT" smtClean="0"/>
              <a:t>06.10.2025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"/>
          </p:nvPr>
        </p:nvSpPr>
        <p:spPr>
          <a:xfrm>
            <a:off x="2950475" y="9442153"/>
            <a:ext cx="906263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pPr algn="ctr"/>
            <a:fld id="{1BCACBB0-6C6B-4B3E-B6E6-54B62284C21B}" type="slidenum">
              <a:rPr lang="de-AT" smtClean="0"/>
              <a:pPr algn="ctr"/>
              <a:t>‹Nr.›</a:t>
            </a:fld>
            <a:endParaRPr lang="de-AT"/>
          </a:p>
        </p:txBody>
      </p:sp>
      <p:pic>
        <p:nvPicPr>
          <p:cNvPr id="7" name="Grafik 6" descr="Bundesministerium für Wirtschaft, Energie und Tourismu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0652" y="500268"/>
            <a:ext cx="1478412" cy="3261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334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8314" y="9442152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 anchorCtr="0"/>
          <a:lstStyle>
            <a:lvl1pPr algn="r">
              <a:defRPr sz="1200"/>
            </a:lvl1pPr>
          </a:lstStyle>
          <a:p>
            <a:fld id="{64F923B6-97FF-4AF0-A17D-1758840DBBE2}" type="datetimeFigureOut">
              <a:rPr lang="de-AT" smtClean="0"/>
              <a:t>06.10.2025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317500" y="676275"/>
            <a:ext cx="7443788" cy="4186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856292" y="4970463"/>
            <a:ext cx="5098673" cy="4224893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2950475" y="9442152"/>
            <a:ext cx="906263" cy="49877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ctr">
              <a:defRPr sz="1200"/>
            </a:lvl1pPr>
          </a:lstStyle>
          <a:p>
            <a:fld id="{F0A5DA3B-92D6-4D4B-9895-D15CB563B5E4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611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200"/>
      </a:spcBef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96000" indent="-171450" algn="l" defTabSz="914400" rtl="0" eaLnBrk="1" latinLnBrk="0" hangingPunct="1">
      <a:spcBef>
        <a:spcPts val="200"/>
      </a:spcBef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792000" indent="-171450" algn="l" defTabSz="914400" rtl="0" eaLnBrk="1" latinLnBrk="0" hangingPunct="1">
      <a:spcBef>
        <a:spcPts val="200"/>
      </a:spcBef>
      <a:buFont typeface="Courier New" pitchFamily="49" charset="0"/>
      <a:buChar char="o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188000" indent="-171450" algn="l" defTabSz="914400" rtl="0" eaLnBrk="1" latinLnBrk="0" hangingPunct="1">
      <a:spcBef>
        <a:spcPts val="200"/>
      </a:spcBef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584000" indent="-171450" algn="l" defTabSz="914400" rtl="0" eaLnBrk="1" latinLnBrk="0" hangingPunct="1">
      <a:spcBef>
        <a:spcPts val="200"/>
      </a:spcBef>
      <a:buFont typeface="Symbol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6424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66939-69DB-526D-FF86-DAEA758A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F98F0DA-245C-2E6A-3327-79A262A499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43551D8-D235-3C7E-B238-D9941CC05F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CCFD65-AD15-9C02-91F2-ACDC2C7E89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7388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8EE69-8C35-523E-F729-7C4618A2F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CF48425-EA4B-AAEC-ADC3-0769C1A6B2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41104B9-6C3D-D98E-9FF5-F7BFB7663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E0A4100-04B9-6B5F-D5A4-9D62AFAA1A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0722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60E81-EA83-9263-3CBF-A66975859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B356719-81F4-988E-B696-534FDCB2F2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B968818-FAF7-77F8-DE92-C63C7F3B4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0392B2-CBD8-31F2-2469-0AE1BAE74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5415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80963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/>
              <a:t>https://www.wko.at/oe/news/strommarktdesign-strompreis-verstehen-teil-2.pdf</a:t>
            </a:r>
          </a:p>
          <a:p>
            <a:r>
              <a:rPr lang="de-AT"/>
              <a:t>https://www.derstandard.at/story/3000000264842/wie-sich-firmen-stabile-strompreise-sichern-und-dabei-die-erneuerbaren-vorantreiben</a:t>
            </a:r>
          </a:p>
          <a:p>
            <a:r>
              <a:rPr lang="de-AT"/>
              <a:t>https://www.deloitte.com/at/de/services/tax/blogs/2025/elektrizitaetswirtschaftsgesetz.html</a:t>
            </a:r>
          </a:p>
          <a:p>
            <a:r>
              <a:rPr lang="de-AT"/>
              <a:t>https://www.nhp.eu/de/news/news-aktuell/2023/copy_of_faq_pv_wohnrecht.pdf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57609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sz="800"/>
              <a:t>Italien: starke Industrienachfrage (Norden), hohe Potenziale PV (Süden) -&gt; </a:t>
            </a:r>
            <a:r>
              <a:rPr lang="de-AT" sz="800" err="1"/>
              <a:t>vPPA</a:t>
            </a:r>
            <a:r>
              <a:rPr lang="de-AT" sz="800"/>
              <a:t> beliebt, organisierter Marktplatz </a:t>
            </a:r>
            <a:r>
              <a:rPr lang="de-AT" sz="800" err="1"/>
              <a:t>Mercato</a:t>
            </a:r>
            <a:r>
              <a:rPr lang="de-AT" sz="800"/>
              <a:t> PPA (MPPA) bringt Angebot und Nachfrage zusammen.</a:t>
            </a:r>
          </a:p>
          <a:p>
            <a:pPr algn="ctr"/>
            <a:r>
              <a:rPr lang="de-AT" sz="800"/>
              <a:t>Griechenland: </a:t>
            </a:r>
            <a:r>
              <a:rPr lang="de-DE" sz="800"/>
              <a:t>Der regulatorische Rahmen Griechenlands, einschließlich des vorrangigen Netzzugangs für Projekte mit einer vertraglich vereinbarten Kapazität von ≥80 %, schafft starke Anreize für physische Stromabnahmeverträge.</a:t>
            </a:r>
          </a:p>
          <a:p>
            <a:pPr algn="ctr"/>
            <a:r>
              <a:rPr lang="de-DE" sz="800"/>
              <a:t>Belgien hätt ich in den Maßnahmen unterhalb nicht gefunden…</a:t>
            </a:r>
          </a:p>
          <a:p>
            <a:pPr algn="ctr"/>
            <a:r>
              <a:rPr lang="de-DE" sz="800"/>
              <a:t>Frankreich: Strompreisgarantien, großer Markt, starke Industrienachfrage, Flexibilität;</a:t>
            </a:r>
          </a:p>
          <a:p>
            <a:pPr algn="ctr"/>
            <a:r>
              <a:rPr lang="de-DE" sz="800"/>
              <a:t>Portugal: Matchmaking </a:t>
            </a:r>
            <a:r>
              <a:rPr lang="de-DE" sz="800" err="1"/>
              <a:t>Platform</a:t>
            </a:r>
            <a:r>
              <a:rPr lang="de-DE" sz="800"/>
              <a:t> – formell, staatlich reguliert, daher Rechtssicherheit;</a:t>
            </a:r>
          </a:p>
          <a:p>
            <a:pPr algn="ctr"/>
            <a:endParaRPr lang="de-AT" sz="800"/>
          </a:p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8546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D4060-E42A-82DD-F4BF-D9AD6A3DD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0B67893-8A48-7EFF-3981-60FB83FEEF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A568B1C-9B1B-F8CB-2E77-280D60EAE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8C902A-AD1B-29B5-4A8C-DD65FCF42F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85910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79608-09E2-634E-25F8-5EF8FD54E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1F7C7A-DAC4-B3B8-1607-78AFE59C67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E8C13BE-4489-D605-6B5F-AC6E908EF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93FB8-074C-F891-0B3B-6A013A078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75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B56F-CE0E-EC94-8C4C-8810E09FF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E1190A-03A0-78B1-DF0E-DD31F3B066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2D76FF9-3C4C-53F3-873F-B0F89632F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5AFFB4D-1BED-59DE-3311-2F4B62D2C8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62278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DB41-4BD3-02CE-AD42-7B9368192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9F9AB2A-DD50-67BD-71AA-AADE91E7E1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99B9CFF-0B75-5420-2DAA-8D551134AF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7ADD62-DADD-E740-7829-68A6F9EA64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7858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D0207-6FD9-18B6-AD3D-537613C82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79C856D-330E-05B7-7F5A-301CA3902C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F2847DC-84B0-2324-C540-BD1DC4C158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1F9F9A-2DA5-1BB6-8E3D-AFF2E6127F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5DA3B-92D6-4D4B-9895-D15CB563B5E4}" type="slidenum">
              <a:rPr lang="de-AT" smtClean="0"/>
              <a:pPr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2609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878774"/>
            <a:ext cx="9144001" cy="4264726"/>
          </a:xfrm>
          <a:prstGeom prst="rect">
            <a:avLst/>
          </a:prstGeom>
          <a:solidFill>
            <a:srgbClr val="EBF0F4"/>
          </a:solidFill>
          <a:ln>
            <a:solidFill>
              <a:srgbClr val="EBF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9999" y="1173268"/>
            <a:ext cx="7978526" cy="996791"/>
          </a:xfrm>
        </p:spPr>
        <p:txBody>
          <a:bodyPr anchor="b" anchorCtr="0"/>
          <a:lstStyle>
            <a:lvl1pPr>
              <a:lnSpc>
                <a:spcPts val="40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de-DE"/>
              <a:t>Titelmasterformat </a:t>
            </a:r>
            <a:br>
              <a:rPr lang="de-DE"/>
            </a:br>
            <a:r>
              <a:rPr lang="de-DE"/>
              <a:t>durch Klicken bearbeiten</a:t>
            </a:r>
            <a:endParaRPr lang="de-AT"/>
          </a:p>
        </p:txBody>
      </p:sp>
      <p:sp>
        <p:nvSpPr>
          <p:cNvPr id="3" name="Untertitel 1"/>
          <p:cNvSpPr>
            <a:spLocks noGrp="1"/>
          </p:cNvSpPr>
          <p:nvPr>
            <p:ph type="subTitle" idx="1"/>
          </p:nvPr>
        </p:nvSpPr>
        <p:spPr>
          <a:xfrm>
            <a:off x="539999" y="2237822"/>
            <a:ext cx="7978526" cy="1390388"/>
          </a:xfrm>
        </p:spPr>
        <p:txBody>
          <a:bodyPr/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539750" y="4191000"/>
            <a:ext cx="3422650" cy="415529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89748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9999" y="1173268"/>
            <a:ext cx="7978526" cy="996791"/>
          </a:xfrm>
        </p:spPr>
        <p:txBody>
          <a:bodyPr anchor="b" anchorCtr="0"/>
          <a:lstStyle>
            <a:lvl1pPr>
              <a:lnSpc>
                <a:spcPts val="40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de-DE"/>
              <a:t>Titelmasterformat </a:t>
            </a:r>
            <a:br>
              <a:rPr lang="de-DE"/>
            </a:br>
            <a:r>
              <a:rPr lang="de-DE"/>
              <a:t>durch Klicken bearbeiten</a:t>
            </a:r>
            <a:endParaRPr lang="de-AT"/>
          </a:p>
        </p:txBody>
      </p:sp>
      <p:sp>
        <p:nvSpPr>
          <p:cNvPr id="3" name="Untertitel 1"/>
          <p:cNvSpPr>
            <a:spLocks noGrp="1"/>
          </p:cNvSpPr>
          <p:nvPr>
            <p:ph type="subTitle" idx="1"/>
          </p:nvPr>
        </p:nvSpPr>
        <p:spPr>
          <a:xfrm>
            <a:off x="539999" y="2237822"/>
            <a:ext cx="7978526" cy="1390388"/>
          </a:xfrm>
        </p:spPr>
        <p:txBody>
          <a:bodyPr/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539750" y="4191000"/>
            <a:ext cx="3422650" cy="415529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822632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 mit 1-zeiligem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39751" y="1623600"/>
            <a:ext cx="7978775" cy="29833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53168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1054800"/>
            <a:ext cx="7978525" cy="622091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1" y="1630800"/>
            <a:ext cx="7978775" cy="2976125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0732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ext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Präsentationstitel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0" y="1630800"/>
            <a:ext cx="3813175" cy="2976125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06125" y="1630800"/>
            <a:ext cx="3812400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9426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beliebig -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Präsentationstitel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8" name="Inhaltsplatzhalter 7"/>
          <p:cNvSpPr>
            <a:spLocks noGrp="1"/>
          </p:cNvSpPr>
          <p:nvPr>
            <p:ph sz="quarter" idx="15"/>
          </p:nvPr>
        </p:nvSpPr>
        <p:spPr>
          <a:xfrm>
            <a:off x="540000" y="1630800"/>
            <a:ext cx="38385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Inhaltsplatzhalter 7"/>
          <p:cNvSpPr>
            <a:spLocks noGrp="1"/>
          </p:cNvSpPr>
          <p:nvPr>
            <p:ph sz="quarter" idx="16"/>
          </p:nvPr>
        </p:nvSpPr>
        <p:spPr>
          <a:xfrm>
            <a:off x="4679951" y="1630800"/>
            <a:ext cx="38385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66619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eliebig mit 1-zeiligem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1" y="1630800"/>
            <a:ext cx="79787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50449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39999" y="1004430"/>
            <a:ext cx="5389200" cy="1063206"/>
          </a:xfrm>
        </p:spPr>
        <p:txBody>
          <a:bodyPr/>
          <a:lstStyle>
            <a:lvl1pPr>
              <a:lnSpc>
                <a:spcPts val="4000"/>
              </a:lnSpc>
              <a:defRPr sz="3000" b="0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</a:t>
            </a:r>
            <a:br>
              <a:rPr lang="de-DE"/>
            </a:br>
            <a:r>
              <a:rPr lang="de-DE"/>
              <a:t>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539750" y="3643313"/>
            <a:ext cx="3423600" cy="963216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27436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40001" y="1054894"/>
            <a:ext cx="7978525" cy="62209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0001" y="1623576"/>
            <a:ext cx="7978525" cy="29833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Textmasterformat bearbeiten </a:t>
            </a:r>
            <a:br>
              <a:rPr lang="de-DE"/>
            </a:br>
            <a:r>
              <a:rPr lang="de-DE"/>
              <a:t>Erste Ebene </a:t>
            </a:r>
          </a:p>
          <a:p>
            <a:pPr lvl="1"/>
            <a:r>
              <a:rPr lang="de-DE"/>
              <a:t>Zweite Ebene – wie Ebene zuvor</a:t>
            </a:r>
          </a:p>
          <a:p>
            <a:pPr lvl="2"/>
            <a:r>
              <a:rPr lang="de-DE"/>
              <a:t>Dritte Ebene – wie Ebene zuvor</a:t>
            </a:r>
          </a:p>
        </p:txBody>
      </p:sp>
      <p:sp>
        <p:nvSpPr>
          <p:cNvPr id="9" name="Fußzeilenplatzhalter 12"/>
          <p:cNvSpPr>
            <a:spLocks noGrp="1"/>
          </p:cNvSpPr>
          <p:nvPr>
            <p:ph type="ftr" sz="quarter" idx="3"/>
          </p:nvPr>
        </p:nvSpPr>
        <p:spPr>
          <a:xfrm>
            <a:off x="540000" y="4790252"/>
            <a:ext cx="6875916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AT"/>
              <a:t>Präsentationstitel</a:t>
            </a:r>
          </a:p>
        </p:txBody>
      </p:sp>
      <p:sp>
        <p:nvSpPr>
          <p:cNvPr id="20" name="Foliennummernplatzhalter 13"/>
          <p:cNvSpPr>
            <a:spLocks noGrp="1"/>
          </p:cNvSpPr>
          <p:nvPr>
            <p:ph type="sldNum" sz="quarter" idx="4"/>
          </p:nvPr>
        </p:nvSpPr>
        <p:spPr>
          <a:xfrm>
            <a:off x="7558201" y="4790252"/>
            <a:ext cx="960324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1206269C-C24E-4E80-9A4B-E7E19BB59A67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10" name="Textfeld 9"/>
          <p:cNvSpPr txBox="1"/>
          <p:nvPr userDrawn="1"/>
        </p:nvSpPr>
        <p:spPr>
          <a:xfrm>
            <a:off x="6651752" y="2304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>
                <a:solidFill>
                  <a:srgbClr val="003D84"/>
                </a:solidFill>
              </a:rPr>
              <a:t>bmwet.gv.at</a:t>
            </a:r>
          </a:p>
        </p:txBody>
      </p:sp>
      <p:pic>
        <p:nvPicPr>
          <p:cNvPr id="8" name="Grafik 7" descr="Bundesministerium für Wirtschaft, Energie und Tourismus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3" y="205200"/>
            <a:ext cx="2159994" cy="4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8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3" r:id="rId2"/>
    <p:sldLayoutId id="2147483715" r:id="rId3"/>
    <p:sldLayoutId id="2147483717" r:id="rId4"/>
    <p:sldLayoutId id="2147483721" r:id="rId5"/>
    <p:sldLayoutId id="2147483722" r:id="rId6"/>
    <p:sldLayoutId id="2147483718" r:id="rId7"/>
    <p:sldLayoutId id="2147483720" r:id="rId8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400" b="1" kern="1200">
          <a:solidFill>
            <a:srgbClr val="003D84"/>
          </a:solidFill>
          <a:latin typeface="+mj-lt"/>
          <a:ea typeface="+mj-ea"/>
          <a:cs typeface="+mj-cs"/>
        </a:defRPr>
      </a:lvl1pPr>
    </p:titleStyle>
    <p:bodyStyle>
      <a:lvl1pPr marL="252000" marR="0" indent="-252000" algn="l" defTabSz="914400" rtl="0" eaLnBrk="1" fontAlgn="auto" latinLnBrk="0" hangingPunct="1">
        <a:lnSpc>
          <a:spcPts val="2400"/>
        </a:lnSpc>
        <a:spcBef>
          <a:spcPts val="0"/>
        </a:spcBef>
        <a:spcAft>
          <a:spcPts val="1425"/>
        </a:spcAft>
        <a:buClr>
          <a:srgbClr val="003D8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1pPr>
      <a:lvl2pPr marL="504000" marR="0" indent="-252000" algn="l" defTabSz="914400" rtl="0" eaLnBrk="1" fontAlgn="auto" latinLnBrk="0" hangingPunct="1">
        <a:lnSpc>
          <a:spcPts val="2400"/>
        </a:lnSpc>
        <a:spcBef>
          <a:spcPts val="0"/>
        </a:spcBef>
        <a:spcAft>
          <a:spcPts val="1425"/>
        </a:spcAft>
        <a:buClrTx/>
        <a:buSzTx/>
        <a:buFont typeface="Corbel" panose="020B0503020204020204" pitchFamily="34" charset="0"/>
        <a:buChar char="−"/>
        <a:tabLst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2pPr>
      <a:lvl3pPr marL="756000" indent="-252000" algn="l" defTabSz="914400" rtl="0" eaLnBrk="1" latinLnBrk="0" hangingPunct="1">
        <a:lnSpc>
          <a:spcPts val="2400"/>
        </a:lnSpc>
        <a:spcBef>
          <a:spcPts val="0"/>
        </a:spcBef>
        <a:spcAft>
          <a:spcPts val="1425"/>
        </a:spcAft>
        <a:buClr>
          <a:srgbClr val="003D84"/>
        </a:buClr>
        <a:buFont typeface="Arial" pitchFamily="34" charset="0"/>
        <a:buChar char="•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itchFamily="34" charset="0"/>
        <a:buChar char="–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400"/>
        </a:spcBef>
        <a:buClr>
          <a:schemeClr val="tx2"/>
        </a:buClr>
        <a:buFont typeface="Arial" pitchFamily="34" charset="0"/>
        <a:buChar char="»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vorname.nachname@oesterreich.gv.at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999" y="1180583"/>
            <a:ext cx="7978526" cy="996791"/>
          </a:xfrm>
        </p:spPr>
        <p:txBody>
          <a:bodyPr/>
          <a:lstStyle/>
          <a:p>
            <a:r>
              <a:rPr lang="de-DE"/>
              <a:t>Möglichkeiten zur </a:t>
            </a:r>
            <a:br>
              <a:rPr lang="de-DE"/>
            </a:br>
            <a:r>
              <a:rPr lang="de-DE"/>
              <a:t>Attraktivierung von PPAs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sz="2400"/>
              <a:t>Überblick über Maßnahmen anderer EU-Mitgliedsstaaten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Wien, im Oktober 2025</a:t>
            </a:r>
          </a:p>
        </p:txBody>
      </p:sp>
    </p:spTree>
    <p:extLst>
      <p:ext uri="{BB962C8B-B14F-4D97-AF65-F5344CB8AC3E}">
        <p14:creationId xmlns:p14="http://schemas.microsoft.com/office/powerpoint/2010/main" val="2742458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DAE1C-590E-223F-EBD0-5065075A0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CEE9179-4F94-EF45-3360-A4DBBF3EE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Inhalt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284610B-F509-8D2E-6AD5-AAA7CE43C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Überblick – was ist ein PPA? Typen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Chancen und Herausforderungen für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Maßnahmentypen zur Attraktivierung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Konkrete Maßnahmen anderer Mitgliedsstaaten</a:t>
            </a:r>
          </a:p>
          <a:p>
            <a:pPr marL="342900" indent="-342900">
              <a:buFont typeface="+mj-lt"/>
              <a:buAutoNum type="arabicPeriod"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B7804DD3-0C4A-ACEC-BA14-BFFDBB07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06181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2871B-5191-0DD3-A08A-6E437A3D5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D031DF31-07AC-9885-A37C-C8EFF59B7A13}"/>
              </a:ext>
            </a:extLst>
          </p:cNvPr>
          <p:cNvSpPr txBox="1"/>
          <p:nvPr/>
        </p:nvSpPr>
        <p:spPr>
          <a:xfrm>
            <a:off x="939117" y="1799772"/>
            <a:ext cx="2814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de-AT" sz="900"/>
              <a:t>Übernahme von Ausfallrisiko</a:t>
            </a:r>
          </a:p>
          <a:p>
            <a:pPr marL="171450" indent="-171450">
              <a:buFontTx/>
              <a:buChar char="-"/>
            </a:pPr>
            <a:r>
              <a:rPr lang="de-AT" sz="900"/>
              <a:t>Ev. hoher administrativer Aufwand</a:t>
            </a:r>
          </a:p>
          <a:p>
            <a:pPr marL="171450" indent="-171450">
              <a:buFontTx/>
              <a:buChar char="-"/>
            </a:pPr>
            <a:endParaRPr lang="de-AT" sz="9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DD816D-E3DC-ED53-B42B-C0BE88AB2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Maßnahmentypen zur Attraktivierung von PPAs</a:t>
            </a:r>
            <a:endParaRPr lang="de-A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9F9D10-AF0B-CB46-A745-94ECACBB04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11</a:t>
            </a:fld>
            <a:endParaRPr lang="de-AT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5294EF8-6F0B-0E19-F5C6-511F96BEAEEC}"/>
              </a:ext>
            </a:extLst>
          </p:cNvPr>
          <p:cNvSpPr/>
          <p:nvPr/>
        </p:nvSpPr>
        <p:spPr>
          <a:xfrm>
            <a:off x="559991" y="1599128"/>
            <a:ext cx="425303" cy="118776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6BAC7D9-2821-62D9-E05C-44D4F070B74C}"/>
              </a:ext>
            </a:extLst>
          </p:cNvPr>
          <p:cNvSpPr/>
          <p:nvPr/>
        </p:nvSpPr>
        <p:spPr>
          <a:xfrm>
            <a:off x="559989" y="1593523"/>
            <a:ext cx="3240000" cy="218238"/>
          </a:xfrm>
          <a:prstGeom prst="round2Same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200" b="1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84E3F660-F31F-FD4E-8AB0-37EC1FD2AE23}"/>
              </a:ext>
            </a:extLst>
          </p:cNvPr>
          <p:cNvSpPr/>
          <p:nvPr/>
        </p:nvSpPr>
        <p:spPr>
          <a:xfrm flipV="1">
            <a:off x="559989" y="2591869"/>
            <a:ext cx="3240000" cy="902183"/>
          </a:xfrm>
          <a:prstGeom prst="round2Same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0A1FE8-C726-CC85-70FD-B47BA9BDD973}"/>
              </a:ext>
            </a:extLst>
          </p:cNvPr>
          <p:cNvSpPr txBox="1"/>
          <p:nvPr/>
        </p:nvSpPr>
        <p:spPr>
          <a:xfrm>
            <a:off x="528497" y="2650191"/>
            <a:ext cx="6592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/>
              <a:t>Wirkung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F2F784-729E-3E53-AAD3-BDC62DA82589}"/>
              </a:ext>
            </a:extLst>
          </p:cNvPr>
          <p:cNvSpPr txBox="1"/>
          <p:nvPr/>
        </p:nvSpPr>
        <p:spPr>
          <a:xfrm>
            <a:off x="907322" y="1575514"/>
            <a:ext cx="2814695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de-AT" sz="1200" b="1">
                <a:solidFill>
                  <a:schemeClr val="bg1"/>
                </a:solidFill>
              </a:rPr>
              <a:t>De-</a:t>
            </a:r>
            <a:r>
              <a:rPr lang="de-AT" sz="1200" b="1" err="1">
                <a:solidFill>
                  <a:schemeClr val="bg1"/>
                </a:solidFill>
              </a:rPr>
              <a:t>Risking</a:t>
            </a:r>
            <a:r>
              <a:rPr lang="de-AT" sz="1200" b="1">
                <a:solidFill>
                  <a:schemeClr val="bg1"/>
                </a:solidFill>
              </a:rPr>
              <a:t> Instrumente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47EF2B4-E100-7E82-FC54-A4E11FE9BA90}"/>
              </a:ext>
            </a:extLst>
          </p:cNvPr>
          <p:cNvSpPr/>
          <p:nvPr/>
        </p:nvSpPr>
        <p:spPr>
          <a:xfrm>
            <a:off x="560249" y="3637877"/>
            <a:ext cx="425303" cy="797498"/>
          </a:xfrm>
          <a:prstGeom prst="roundRect">
            <a:avLst/>
          </a:prstGeom>
          <a:solidFill>
            <a:srgbClr val="007DBE"/>
          </a:solidFill>
          <a:ln w="12700">
            <a:solidFill>
              <a:srgbClr val="007DB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16811370-B259-1BE3-07F3-1DEEFBADF767}"/>
              </a:ext>
            </a:extLst>
          </p:cNvPr>
          <p:cNvSpPr/>
          <p:nvPr/>
        </p:nvSpPr>
        <p:spPr>
          <a:xfrm>
            <a:off x="560247" y="3606191"/>
            <a:ext cx="3240000" cy="218238"/>
          </a:xfrm>
          <a:prstGeom prst="round2SameRect">
            <a:avLst/>
          </a:prstGeom>
          <a:solidFill>
            <a:srgbClr val="007DBE"/>
          </a:solidFill>
          <a:ln w="12700">
            <a:solidFill>
              <a:srgbClr val="007DB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200" b="1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4C43C56A-67FD-D12C-FC92-963B8C07D1DD}"/>
              </a:ext>
            </a:extLst>
          </p:cNvPr>
          <p:cNvSpPr/>
          <p:nvPr/>
        </p:nvSpPr>
        <p:spPr>
          <a:xfrm flipV="1">
            <a:off x="559989" y="4371997"/>
            <a:ext cx="3240000" cy="466322"/>
          </a:xfrm>
          <a:prstGeom prst="round2SameRect">
            <a:avLst/>
          </a:prstGeom>
          <a:solidFill>
            <a:schemeClr val="bg1"/>
          </a:solidFill>
          <a:ln w="12700">
            <a:solidFill>
              <a:srgbClr val="007DB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9F3CCC-4122-7568-5872-739381C07C84}"/>
              </a:ext>
            </a:extLst>
          </p:cNvPr>
          <p:cNvSpPr txBox="1"/>
          <p:nvPr/>
        </p:nvSpPr>
        <p:spPr>
          <a:xfrm>
            <a:off x="985552" y="3843734"/>
            <a:ext cx="2814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de-AT" sz="900"/>
              <a:t>Erleichterte Netznutzung/Priorisierung</a:t>
            </a:r>
          </a:p>
          <a:p>
            <a:pPr marL="171450" indent="-171450">
              <a:buFontTx/>
              <a:buChar char="-"/>
            </a:pPr>
            <a:r>
              <a:rPr lang="de-AT" sz="900"/>
              <a:t>Steuerliche Anreize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BA6001-EC22-4817-1406-CBF1E42B1C3B}"/>
              </a:ext>
            </a:extLst>
          </p:cNvPr>
          <p:cNvSpPr txBox="1"/>
          <p:nvPr/>
        </p:nvSpPr>
        <p:spPr>
          <a:xfrm>
            <a:off x="907580" y="3588182"/>
            <a:ext cx="2814695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de-AT" sz="1200" b="1">
                <a:solidFill>
                  <a:schemeClr val="bg1"/>
                </a:solidFill>
              </a:rPr>
              <a:t>Regulatorische Maßnahmen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AB866C-DCA5-A6B2-545C-76FC9F21DCD4}"/>
              </a:ext>
            </a:extLst>
          </p:cNvPr>
          <p:cNvSpPr/>
          <p:nvPr/>
        </p:nvSpPr>
        <p:spPr>
          <a:xfrm>
            <a:off x="4493430" y="3624200"/>
            <a:ext cx="425303" cy="99014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98D909CC-BB88-EFD9-07DF-FB25F22EE630}"/>
              </a:ext>
            </a:extLst>
          </p:cNvPr>
          <p:cNvSpPr/>
          <p:nvPr/>
        </p:nvSpPr>
        <p:spPr>
          <a:xfrm>
            <a:off x="4493428" y="3617112"/>
            <a:ext cx="3240000" cy="218238"/>
          </a:xfrm>
          <a:prstGeom prst="round2Same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200" b="1"/>
          </a:p>
        </p:txBody>
      </p:sp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6FC528C3-ADC4-0235-E0BC-FC72488FE4B3}"/>
              </a:ext>
            </a:extLst>
          </p:cNvPr>
          <p:cNvSpPr/>
          <p:nvPr/>
        </p:nvSpPr>
        <p:spPr>
          <a:xfrm flipV="1">
            <a:off x="4493428" y="4371997"/>
            <a:ext cx="3240000" cy="470222"/>
          </a:xfrm>
          <a:prstGeom prst="round2SameRect">
            <a:avLst/>
          </a:prstGeom>
          <a:solidFill>
            <a:schemeClr val="bg1"/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32E594-2166-967B-99B0-90919FBDC91D}"/>
              </a:ext>
            </a:extLst>
          </p:cNvPr>
          <p:cNvSpPr txBox="1"/>
          <p:nvPr/>
        </p:nvSpPr>
        <p:spPr>
          <a:xfrm>
            <a:off x="4918733" y="3861743"/>
            <a:ext cx="2814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de-AT" sz="900"/>
              <a:t>Bewusstseinsbildung, Leitfäden, Musterverträge </a:t>
            </a:r>
          </a:p>
          <a:p>
            <a:pPr marL="171450" indent="-171450">
              <a:buFontTx/>
              <a:buChar char="-"/>
            </a:pPr>
            <a:r>
              <a:rPr lang="de-AT" sz="900"/>
              <a:t>Rechtliche Orientierung</a:t>
            </a:r>
          </a:p>
          <a:p>
            <a:pPr marL="171450" indent="-171450">
              <a:buFontTx/>
              <a:buChar char="-"/>
            </a:pPr>
            <a:r>
              <a:rPr lang="de-AT" sz="900"/>
              <a:t>Schulungen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B1DDCA-DD74-46C4-E84C-48CABEEB6BC6}"/>
              </a:ext>
            </a:extLst>
          </p:cNvPr>
          <p:cNvSpPr txBox="1"/>
          <p:nvPr/>
        </p:nvSpPr>
        <p:spPr>
          <a:xfrm>
            <a:off x="4840761" y="3599103"/>
            <a:ext cx="2814695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de-AT" sz="1200" b="1">
                <a:solidFill>
                  <a:schemeClr val="bg1"/>
                </a:solidFill>
              </a:rPr>
              <a:t>Kapazitäts- &amp; Informationsaufbau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270BA50-4EBA-9D50-CA49-7A9CBEF211FB}"/>
              </a:ext>
            </a:extLst>
          </p:cNvPr>
          <p:cNvSpPr/>
          <p:nvPr/>
        </p:nvSpPr>
        <p:spPr>
          <a:xfrm>
            <a:off x="4493430" y="1593161"/>
            <a:ext cx="425303" cy="1187767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4433ABE3-FE7F-3F4A-783D-6EAF2CB2D829}"/>
              </a:ext>
            </a:extLst>
          </p:cNvPr>
          <p:cNvSpPr/>
          <p:nvPr/>
        </p:nvSpPr>
        <p:spPr>
          <a:xfrm>
            <a:off x="4493428" y="1593162"/>
            <a:ext cx="3240000" cy="218238"/>
          </a:xfrm>
          <a:prstGeom prst="round2SameRect">
            <a:avLst/>
          </a:prstGeom>
          <a:solidFill>
            <a:schemeClr val="bg2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200" b="1"/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45EAD008-6FF3-98BE-0AD8-415FEFED3980}"/>
              </a:ext>
            </a:extLst>
          </p:cNvPr>
          <p:cNvSpPr/>
          <p:nvPr/>
        </p:nvSpPr>
        <p:spPr>
          <a:xfrm flipV="1">
            <a:off x="4493428" y="2591680"/>
            <a:ext cx="3240000" cy="898920"/>
          </a:xfrm>
          <a:prstGeom prst="round2Same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9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36B48F-A6C7-E99F-F6D7-0A056AF4F106}"/>
              </a:ext>
            </a:extLst>
          </p:cNvPr>
          <p:cNvSpPr txBox="1"/>
          <p:nvPr/>
        </p:nvSpPr>
        <p:spPr>
          <a:xfrm>
            <a:off x="4918733" y="1811400"/>
            <a:ext cx="281469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de-AT" sz="900"/>
              <a:t>Diverse Ausgestaltungsmöglichkeiten:</a:t>
            </a:r>
          </a:p>
          <a:p>
            <a:pPr marL="360000" lvl="1" indent="-171450">
              <a:buFontTx/>
              <a:buChar char="-"/>
            </a:pPr>
            <a:r>
              <a:rPr lang="de-AT" sz="900"/>
              <a:t>Informationsangebot</a:t>
            </a:r>
          </a:p>
          <a:p>
            <a:pPr marL="360000" lvl="1" indent="-171450">
              <a:buFontTx/>
              <a:buChar char="-"/>
            </a:pPr>
            <a:r>
              <a:rPr lang="de-AT" sz="900"/>
              <a:t>Matchmaking</a:t>
            </a:r>
          </a:p>
          <a:p>
            <a:pPr marL="360000" lvl="1" indent="-171450">
              <a:buFontTx/>
              <a:buChar char="-"/>
            </a:pPr>
            <a:r>
              <a:rPr lang="de-AT" sz="900"/>
              <a:t>PPA-Börse</a:t>
            </a:r>
          </a:p>
          <a:p>
            <a:pPr marL="360000" lvl="1" indent="-171450">
              <a:buFontTx/>
              <a:buChar char="-"/>
            </a:pPr>
            <a:r>
              <a:rPr lang="de-AT" sz="900"/>
              <a:t>Ausfallsrisikoübernahme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95AD876-14AF-6A5A-C519-DF9146AB9AF8}"/>
              </a:ext>
            </a:extLst>
          </p:cNvPr>
          <p:cNvSpPr txBox="1"/>
          <p:nvPr/>
        </p:nvSpPr>
        <p:spPr>
          <a:xfrm>
            <a:off x="4840761" y="1575153"/>
            <a:ext cx="2814695" cy="27699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de-AT" sz="1200" b="1">
                <a:solidFill>
                  <a:schemeClr val="bg1"/>
                </a:solidFill>
              </a:rPr>
              <a:t>Plattformen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3832D2-815D-5576-F49C-E21CACEDB32B}"/>
              </a:ext>
            </a:extLst>
          </p:cNvPr>
          <p:cNvSpPr txBox="1"/>
          <p:nvPr/>
        </p:nvSpPr>
        <p:spPr>
          <a:xfrm>
            <a:off x="4461126" y="4412749"/>
            <a:ext cx="6592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/>
              <a:t>Wirkung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626F01-FAEA-A7F0-8D4A-3427F89D6C77}"/>
              </a:ext>
            </a:extLst>
          </p:cNvPr>
          <p:cNvSpPr txBox="1"/>
          <p:nvPr/>
        </p:nvSpPr>
        <p:spPr>
          <a:xfrm>
            <a:off x="543558" y="4416649"/>
            <a:ext cx="6592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/>
              <a:t>Wirkung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4BF6D6-0088-53A1-6196-DFB7942F7029}"/>
              </a:ext>
            </a:extLst>
          </p:cNvPr>
          <p:cNvSpPr txBox="1"/>
          <p:nvPr/>
        </p:nvSpPr>
        <p:spPr>
          <a:xfrm>
            <a:off x="4480067" y="2650191"/>
            <a:ext cx="6592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/>
              <a:t>Wirkung</a:t>
            </a:r>
          </a:p>
        </p:txBody>
      </p:sp>
      <p:sp>
        <p:nvSpPr>
          <p:cNvPr id="30" name="Rechteck 11">
            <a:extLst>
              <a:ext uri="{FF2B5EF4-FFF2-40B4-BE49-F238E27FC236}">
                <a16:creationId xmlns:a16="http://schemas.microsoft.com/office/drawing/2014/main" id="{A44E043A-CFD9-1BE8-252D-AC3D6ED1C48B}"/>
              </a:ext>
            </a:extLst>
          </p:cNvPr>
          <p:cNvSpPr/>
          <p:nvPr/>
        </p:nvSpPr>
        <p:spPr>
          <a:xfrm rot="5400000">
            <a:off x="7889931" y="1957047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#8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1" name="Rechteck 11">
            <a:extLst>
              <a:ext uri="{FF2B5EF4-FFF2-40B4-BE49-F238E27FC236}">
                <a16:creationId xmlns:a16="http://schemas.microsoft.com/office/drawing/2014/main" id="{ACC08BAE-48C0-404E-073F-61877E6C83C0}"/>
              </a:ext>
            </a:extLst>
          </p:cNvPr>
          <p:cNvSpPr/>
          <p:nvPr/>
        </p:nvSpPr>
        <p:spPr>
          <a:xfrm rot="5400000">
            <a:off x="7889931" y="1733747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#7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2" name="Rechteck 11">
            <a:extLst>
              <a:ext uri="{FF2B5EF4-FFF2-40B4-BE49-F238E27FC236}">
                <a16:creationId xmlns:a16="http://schemas.microsoft.com/office/drawing/2014/main" id="{0C577AA3-299C-28C5-DC59-25F56EA28BA5}"/>
              </a:ext>
            </a:extLst>
          </p:cNvPr>
          <p:cNvSpPr/>
          <p:nvPr/>
        </p:nvSpPr>
        <p:spPr>
          <a:xfrm rot="5400000">
            <a:off x="7889931" y="1510447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#6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4" name="Rechteck 11">
            <a:extLst>
              <a:ext uri="{FF2B5EF4-FFF2-40B4-BE49-F238E27FC236}">
                <a16:creationId xmlns:a16="http://schemas.microsoft.com/office/drawing/2014/main" id="{26BECC31-5CA6-1CD3-2F54-F34045417F5E}"/>
              </a:ext>
            </a:extLst>
          </p:cNvPr>
          <p:cNvSpPr/>
          <p:nvPr/>
        </p:nvSpPr>
        <p:spPr>
          <a:xfrm rot="5400000">
            <a:off x="3952606" y="3743607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#5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5" name="Rechteck 11">
            <a:extLst>
              <a:ext uri="{FF2B5EF4-FFF2-40B4-BE49-F238E27FC236}">
                <a16:creationId xmlns:a16="http://schemas.microsoft.com/office/drawing/2014/main" id="{C6D30F88-A9DE-35F5-39AE-42AB5F11E3E9}"/>
              </a:ext>
            </a:extLst>
          </p:cNvPr>
          <p:cNvSpPr/>
          <p:nvPr/>
        </p:nvSpPr>
        <p:spPr>
          <a:xfrm rot="5400000">
            <a:off x="3953635" y="1964875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#3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6" name="Rechteck 11">
            <a:extLst>
              <a:ext uri="{FF2B5EF4-FFF2-40B4-BE49-F238E27FC236}">
                <a16:creationId xmlns:a16="http://schemas.microsoft.com/office/drawing/2014/main" id="{0896DA07-A280-B3DF-361C-377780097DC0}"/>
              </a:ext>
            </a:extLst>
          </p:cNvPr>
          <p:cNvSpPr/>
          <p:nvPr/>
        </p:nvSpPr>
        <p:spPr>
          <a:xfrm rot="5400000">
            <a:off x="3953635" y="1741825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#2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7" name="Rechteck 11">
            <a:extLst>
              <a:ext uri="{FF2B5EF4-FFF2-40B4-BE49-F238E27FC236}">
                <a16:creationId xmlns:a16="http://schemas.microsoft.com/office/drawing/2014/main" id="{7F6034F5-9069-0D66-0A14-64EBB2CE7E39}"/>
              </a:ext>
            </a:extLst>
          </p:cNvPr>
          <p:cNvSpPr/>
          <p:nvPr/>
        </p:nvSpPr>
        <p:spPr>
          <a:xfrm rot="5400000">
            <a:off x="3952606" y="3527659"/>
            <a:ext cx="180000" cy="3370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#4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8" name="Rechteck 11">
            <a:extLst>
              <a:ext uri="{FF2B5EF4-FFF2-40B4-BE49-F238E27FC236}">
                <a16:creationId xmlns:a16="http://schemas.microsoft.com/office/drawing/2014/main" id="{4C9D1937-F411-CC50-FA6A-729471577E03}"/>
              </a:ext>
            </a:extLst>
          </p:cNvPr>
          <p:cNvSpPr/>
          <p:nvPr/>
        </p:nvSpPr>
        <p:spPr>
          <a:xfrm rot="5400000">
            <a:off x="3956940" y="1518775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#1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4E07DA-9DF1-4A87-AF1A-45F0FF980DDD}"/>
              </a:ext>
            </a:extLst>
          </p:cNvPr>
          <p:cNvSpPr txBox="1"/>
          <p:nvPr/>
        </p:nvSpPr>
        <p:spPr>
          <a:xfrm>
            <a:off x="5012070" y="2647457"/>
            <a:ext cx="26261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/>
              <a:t>reduzieren Transaktionskosten für Stakeholder; </a:t>
            </a:r>
            <a:r>
              <a:rPr lang="de-DE" sz="900"/>
              <a:t>Förderung der Transparenz im Markt, Reduzierung von Informationsasymmetrien, Risikominimierung, Effizienzsteigerung im Verhandlungsprozess, Unterstützung von Marktentwicklung und Liquidität</a:t>
            </a:r>
            <a:r>
              <a:rPr lang="de-AT" sz="900"/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F7D3AB-A6A3-12CF-06BC-3B8322CB68FC}"/>
              </a:ext>
            </a:extLst>
          </p:cNvPr>
          <p:cNvSpPr txBox="1"/>
          <p:nvPr/>
        </p:nvSpPr>
        <p:spPr>
          <a:xfrm>
            <a:off x="1056499" y="2647457"/>
            <a:ext cx="26261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/>
              <a:t>reduzieren Risiko und erhöhen Planungssicherheit für Erzeuger und Abnehmer, machen Projekte „bankfähig“; machen PPAs für konservative Investoren attraktiver; machen längere Laufzeiten attraktiver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4C0A861-5FD0-E7EE-961A-2ACE1F1B693B}"/>
              </a:ext>
            </a:extLst>
          </p:cNvPr>
          <p:cNvSpPr txBox="1"/>
          <p:nvPr/>
        </p:nvSpPr>
        <p:spPr>
          <a:xfrm>
            <a:off x="1056499" y="4422442"/>
            <a:ext cx="2626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/>
              <a:t>ermöglichen/erleichtern PPA-Nutzung; Senken Kosten und/oder administrative Hürden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77012B-3680-9A90-0460-727962BD5411}"/>
              </a:ext>
            </a:extLst>
          </p:cNvPr>
          <p:cNvSpPr txBox="1"/>
          <p:nvPr/>
        </p:nvSpPr>
        <p:spPr>
          <a:xfrm>
            <a:off x="5012070" y="4400761"/>
            <a:ext cx="2626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/>
              <a:t>reduziert Eintrittsbarrieren, erhöht Transparenz und Marktaktivität</a:t>
            </a:r>
          </a:p>
        </p:txBody>
      </p:sp>
      <p:sp>
        <p:nvSpPr>
          <p:cNvPr id="44" name="Rechteck 11">
            <a:extLst>
              <a:ext uri="{FF2B5EF4-FFF2-40B4-BE49-F238E27FC236}">
                <a16:creationId xmlns:a16="http://schemas.microsoft.com/office/drawing/2014/main" id="{D4D38BBA-66A9-84B1-CE9A-715686E0F2F0}"/>
              </a:ext>
            </a:extLst>
          </p:cNvPr>
          <p:cNvSpPr/>
          <p:nvPr/>
        </p:nvSpPr>
        <p:spPr>
          <a:xfrm rot="5400000">
            <a:off x="7889931" y="3538581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#8</a:t>
            </a:r>
            <a:endParaRPr lang="de-AT" sz="900" b="1">
              <a:solidFill>
                <a:schemeClr val="bg1"/>
              </a:solidFill>
            </a:endParaRPr>
          </a:p>
        </p:txBody>
      </p:sp>
      <p:sp>
        <p:nvSpPr>
          <p:cNvPr id="46" name="Rechteck 11">
            <a:extLst>
              <a:ext uri="{FF2B5EF4-FFF2-40B4-BE49-F238E27FC236}">
                <a16:creationId xmlns:a16="http://schemas.microsoft.com/office/drawing/2014/main" id="{23B2C3FE-75E4-F43E-124A-9852CE576E10}"/>
              </a:ext>
            </a:extLst>
          </p:cNvPr>
          <p:cNvSpPr/>
          <p:nvPr/>
        </p:nvSpPr>
        <p:spPr>
          <a:xfrm rot="5400000">
            <a:off x="3953635" y="2187925"/>
            <a:ext cx="180000" cy="3370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900" b="1">
                <a:solidFill>
                  <a:schemeClr val="bg1"/>
                </a:solidFill>
              </a:rPr>
              <a:t>#7</a:t>
            </a:r>
            <a:endParaRPr lang="de-AT" sz="9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31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1F892-6F59-CA37-49E2-4A875E124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F6572AD-D4B6-3395-32C6-CDC48F19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Inhalt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672096B-A5ED-A79F-6191-304D7E718A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Überblick – was ist ein PPA? Typen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Chancen und Herausforderungen für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Maßnahmentypen zur Attraktivierung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Konkrete Maßnahmen anderer Mitgliedsstaaten</a:t>
            </a:r>
          </a:p>
          <a:p>
            <a:pPr marL="342900" indent="-342900">
              <a:buFont typeface="+mj-lt"/>
              <a:buAutoNum type="arabicPeriod"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258A36A9-AFEC-523F-CCD1-9749F8F15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81243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23343-2880-10AE-0946-5E03478FB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04D82-7744-39A2-9857-C848E7EF9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Konkrete Maßnahmen anderer Mitgliedsstaaten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8059EE-EB3B-3872-D243-8FE7E48460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751" y="1623600"/>
            <a:ext cx="4741237" cy="2983325"/>
          </a:xfrm>
        </p:spPr>
        <p:txBody>
          <a:bodyPr/>
          <a:lstStyle/>
          <a:p>
            <a:r>
              <a:rPr lang="de-AT"/>
              <a:t>Auswahl nicht basierend auf vergleichbarem PPA-Volumen, sondern vor dem Hintergrund zu Österreich (in einigen Punkten) ähnlicher Rahmenbedingungen</a:t>
            </a:r>
          </a:p>
          <a:p>
            <a:r>
              <a:rPr lang="de-AT"/>
              <a:t>Vergleichskriterien: u.a. EU-Mitgliedstaat, liberalisierter Strommarkt, relevante Industrieabnehmer</a:t>
            </a:r>
          </a:p>
          <a:p>
            <a:r>
              <a:rPr lang="de-AT"/>
              <a:t>Länder: Frankreich, Griechenland, Portugal, Belgien, Italien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7E422-27A2-BA44-672B-B255B16F5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13</a:t>
            </a:fld>
            <a:endParaRPr lang="de-AT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6FED156-3A67-597B-6172-D224C9F5CF06}"/>
              </a:ext>
            </a:extLst>
          </p:cNvPr>
          <p:cNvGrpSpPr>
            <a:grpSpLocks noChangeAspect="1"/>
          </p:cNvGrpSpPr>
          <p:nvPr/>
        </p:nvGrpSpPr>
        <p:grpSpPr>
          <a:xfrm>
            <a:off x="5464672" y="801402"/>
            <a:ext cx="3139334" cy="3708488"/>
            <a:chOff x="1517485" y="509309"/>
            <a:chExt cx="4875351" cy="5759240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031E1F5-E62B-8214-4AB8-190569FFA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485" y="4699039"/>
              <a:ext cx="567062" cy="809103"/>
            </a:xfrm>
            <a:custGeom>
              <a:avLst/>
              <a:gdLst>
                <a:gd name="T0" fmla="*/ 165 w 344"/>
                <a:gd name="T1" fmla="*/ 0 h 492"/>
                <a:gd name="T2" fmla="*/ 180 w 344"/>
                <a:gd name="T3" fmla="*/ 25 h 492"/>
                <a:gd name="T4" fmla="*/ 195 w 344"/>
                <a:gd name="T5" fmla="*/ 25 h 492"/>
                <a:gd name="T6" fmla="*/ 238 w 344"/>
                <a:gd name="T7" fmla="*/ 31 h 492"/>
                <a:gd name="T8" fmla="*/ 258 w 344"/>
                <a:gd name="T9" fmla="*/ 37 h 492"/>
                <a:gd name="T10" fmla="*/ 276 w 344"/>
                <a:gd name="T11" fmla="*/ 60 h 492"/>
                <a:gd name="T12" fmla="*/ 281 w 344"/>
                <a:gd name="T13" fmla="*/ 68 h 492"/>
                <a:gd name="T14" fmla="*/ 231 w 344"/>
                <a:gd name="T15" fmla="*/ 85 h 492"/>
                <a:gd name="T16" fmla="*/ 215 w 344"/>
                <a:gd name="T17" fmla="*/ 112 h 492"/>
                <a:gd name="T18" fmla="*/ 201 w 344"/>
                <a:gd name="T19" fmla="*/ 136 h 492"/>
                <a:gd name="T20" fmla="*/ 191 w 344"/>
                <a:gd name="T21" fmla="*/ 156 h 492"/>
                <a:gd name="T22" fmla="*/ 167 w 344"/>
                <a:gd name="T23" fmla="*/ 151 h 492"/>
                <a:gd name="T24" fmla="*/ 163 w 344"/>
                <a:gd name="T25" fmla="*/ 171 h 492"/>
                <a:gd name="T26" fmla="*/ 165 w 344"/>
                <a:gd name="T27" fmla="*/ 191 h 492"/>
                <a:gd name="T28" fmla="*/ 144 w 344"/>
                <a:gd name="T29" fmla="*/ 211 h 492"/>
                <a:gd name="T30" fmla="*/ 140 w 344"/>
                <a:gd name="T31" fmla="*/ 236 h 492"/>
                <a:gd name="T32" fmla="*/ 144 w 344"/>
                <a:gd name="T33" fmla="*/ 253 h 492"/>
                <a:gd name="T34" fmla="*/ 108 w 344"/>
                <a:gd name="T35" fmla="*/ 265 h 492"/>
                <a:gd name="T36" fmla="*/ 107 w 344"/>
                <a:gd name="T37" fmla="*/ 289 h 492"/>
                <a:gd name="T38" fmla="*/ 56 w 344"/>
                <a:gd name="T39" fmla="*/ 292 h 492"/>
                <a:gd name="T40" fmla="*/ 18 w 344"/>
                <a:gd name="T41" fmla="*/ 270 h 492"/>
                <a:gd name="T42" fmla="*/ 0 w 344"/>
                <a:gd name="T43" fmla="*/ 264 h 492"/>
                <a:gd name="T44" fmla="*/ 20 w 344"/>
                <a:gd name="T45" fmla="*/ 241 h 492"/>
                <a:gd name="T46" fmla="*/ 45 w 344"/>
                <a:gd name="T47" fmla="*/ 211 h 492"/>
                <a:gd name="T48" fmla="*/ 41 w 344"/>
                <a:gd name="T49" fmla="*/ 193 h 492"/>
                <a:gd name="T50" fmla="*/ 29 w 344"/>
                <a:gd name="T51" fmla="*/ 180 h 492"/>
                <a:gd name="T52" fmla="*/ 49 w 344"/>
                <a:gd name="T53" fmla="*/ 169 h 492"/>
                <a:gd name="T54" fmla="*/ 20 w 344"/>
                <a:gd name="T55" fmla="*/ 171 h 492"/>
                <a:gd name="T56" fmla="*/ 29 w 344"/>
                <a:gd name="T57" fmla="*/ 151 h 492"/>
                <a:gd name="T58" fmla="*/ 39 w 344"/>
                <a:gd name="T59" fmla="*/ 134 h 492"/>
                <a:gd name="T60" fmla="*/ 49 w 344"/>
                <a:gd name="T61" fmla="*/ 125 h 492"/>
                <a:gd name="T62" fmla="*/ 77 w 344"/>
                <a:gd name="T63" fmla="*/ 112 h 492"/>
                <a:gd name="T64" fmla="*/ 114 w 344"/>
                <a:gd name="T65" fmla="*/ 76 h 492"/>
                <a:gd name="T66" fmla="*/ 127 w 344"/>
                <a:gd name="T67" fmla="*/ 53 h 492"/>
                <a:gd name="T68" fmla="*/ 136 w 344"/>
                <a:gd name="T69" fmla="*/ 25 h 4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44"/>
                <a:gd name="T106" fmla="*/ 0 h 492"/>
                <a:gd name="T107" fmla="*/ 344 w 344"/>
                <a:gd name="T108" fmla="*/ 492 h 4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44" h="492">
                  <a:moveTo>
                    <a:pt x="174" y="4"/>
                  </a:moveTo>
                  <a:lnTo>
                    <a:pt x="199" y="0"/>
                  </a:lnTo>
                  <a:lnTo>
                    <a:pt x="215" y="20"/>
                  </a:lnTo>
                  <a:lnTo>
                    <a:pt x="218" y="43"/>
                  </a:lnTo>
                  <a:lnTo>
                    <a:pt x="224" y="47"/>
                  </a:lnTo>
                  <a:lnTo>
                    <a:pt x="236" y="43"/>
                  </a:lnTo>
                  <a:lnTo>
                    <a:pt x="277" y="59"/>
                  </a:lnTo>
                  <a:lnTo>
                    <a:pt x="288" y="52"/>
                  </a:lnTo>
                  <a:lnTo>
                    <a:pt x="304" y="50"/>
                  </a:lnTo>
                  <a:lnTo>
                    <a:pt x="313" y="63"/>
                  </a:lnTo>
                  <a:lnTo>
                    <a:pt x="322" y="86"/>
                  </a:lnTo>
                  <a:lnTo>
                    <a:pt x="333" y="100"/>
                  </a:lnTo>
                  <a:lnTo>
                    <a:pt x="343" y="109"/>
                  </a:lnTo>
                  <a:lnTo>
                    <a:pt x="340" y="115"/>
                  </a:lnTo>
                  <a:lnTo>
                    <a:pt x="311" y="125"/>
                  </a:lnTo>
                  <a:lnTo>
                    <a:pt x="279" y="143"/>
                  </a:lnTo>
                  <a:lnTo>
                    <a:pt x="279" y="172"/>
                  </a:lnTo>
                  <a:lnTo>
                    <a:pt x="261" y="188"/>
                  </a:lnTo>
                  <a:lnTo>
                    <a:pt x="245" y="202"/>
                  </a:lnTo>
                  <a:lnTo>
                    <a:pt x="243" y="229"/>
                  </a:lnTo>
                  <a:lnTo>
                    <a:pt x="243" y="250"/>
                  </a:lnTo>
                  <a:lnTo>
                    <a:pt x="231" y="263"/>
                  </a:lnTo>
                  <a:lnTo>
                    <a:pt x="220" y="250"/>
                  </a:lnTo>
                  <a:lnTo>
                    <a:pt x="202" y="254"/>
                  </a:lnTo>
                  <a:lnTo>
                    <a:pt x="199" y="263"/>
                  </a:lnTo>
                  <a:lnTo>
                    <a:pt x="197" y="288"/>
                  </a:lnTo>
                  <a:lnTo>
                    <a:pt x="204" y="297"/>
                  </a:lnTo>
                  <a:lnTo>
                    <a:pt x="199" y="322"/>
                  </a:lnTo>
                  <a:lnTo>
                    <a:pt x="188" y="334"/>
                  </a:lnTo>
                  <a:lnTo>
                    <a:pt x="174" y="354"/>
                  </a:lnTo>
                  <a:lnTo>
                    <a:pt x="168" y="370"/>
                  </a:lnTo>
                  <a:lnTo>
                    <a:pt x="170" y="397"/>
                  </a:lnTo>
                  <a:lnTo>
                    <a:pt x="183" y="415"/>
                  </a:lnTo>
                  <a:lnTo>
                    <a:pt x="174" y="425"/>
                  </a:lnTo>
                  <a:lnTo>
                    <a:pt x="143" y="436"/>
                  </a:lnTo>
                  <a:lnTo>
                    <a:pt x="131" y="447"/>
                  </a:lnTo>
                  <a:lnTo>
                    <a:pt x="129" y="461"/>
                  </a:lnTo>
                  <a:lnTo>
                    <a:pt x="129" y="486"/>
                  </a:lnTo>
                  <a:lnTo>
                    <a:pt x="93" y="486"/>
                  </a:lnTo>
                  <a:lnTo>
                    <a:pt x="68" y="491"/>
                  </a:lnTo>
                  <a:lnTo>
                    <a:pt x="38" y="456"/>
                  </a:lnTo>
                  <a:lnTo>
                    <a:pt x="22" y="456"/>
                  </a:lnTo>
                  <a:lnTo>
                    <a:pt x="9" y="456"/>
                  </a:lnTo>
                  <a:lnTo>
                    <a:pt x="0" y="445"/>
                  </a:lnTo>
                  <a:lnTo>
                    <a:pt x="9" y="431"/>
                  </a:lnTo>
                  <a:lnTo>
                    <a:pt x="24" y="406"/>
                  </a:lnTo>
                  <a:lnTo>
                    <a:pt x="34" y="381"/>
                  </a:lnTo>
                  <a:lnTo>
                    <a:pt x="54" y="354"/>
                  </a:lnTo>
                  <a:lnTo>
                    <a:pt x="59" y="336"/>
                  </a:lnTo>
                  <a:lnTo>
                    <a:pt x="49" y="325"/>
                  </a:lnTo>
                  <a:lnTo>
                    <a:pt x="38" y="311"/>
                  </a:lnTo>
                  <a:lnTo>
                    <a:pt x="34" y="304"/>
                  </a:lnTo>
                  <a:lnTo>
                    <a:pt x="49" y="300"/>
                  </a:lnTo>
                  <a:lnTo>
                    <a:pt x="59" y="284"/>
                  </a:lnTo>
                  <a:lnTo>
                    <a:pt x="43" y="279"/>
                  </a:lnTo>
                  <a:lnTo>
                    <a:pt x="24" y="288"/>
                  </a:lnTo>
                  <a:lnTo>
                    <a:pt x="24" y="265"/>
                  </a:lnTo>
                  <a:lnTo>
                    <a:pt x="34" y="254"/>
                  </a:lnTo>
                  <a:lnTo>
                    <a:pt x="43" y="240"/>
                  </a:lnTo>
                  <a:lnTo>
                    <a:pt x="47" y="225"/>
                  </a:lnTo>
                  <a:lnTo>
                    <a:pt x="49" y="213"/>
                  </a:lnTo>
                  <a:lnTo>
                    <a:pt x="59" y="209"/>
                  </a:lnTo>
                  <a:lnTo>
                    <a:pt x="70" y="218"/>
                  </a:lnTo>
                  <a:lnTo>
                    <a:pt x="93" y="188"/>
                  </a:lnTo>
                  <a:lnTo>
                    <a:pt x="104" y="168"/>
                  </a:lnTo>
                  <a:lnTo>
                    <a:pt x="138" y="129"/>
                  </a:lnTo>
                  <a:lnTo>
                    <a:pt x="138" y="113"/>
                  </a:lnTo>
                  <a:lnTo>
                    <a:pt x="154" y="88"/>
                  </a:lnTo>
                  <a:lnTo>
                    <a:pt x="159" y="59"/>
                  </a:lnTo>
                  <a:lnTo>
                    <a:pt x="165" y="43"/>
                  </a:lnTo>
                  <a:lnTo>
                    <a:pt x="174" y="4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68EBD30-3FC0-42C1-E8BD-11F846F7F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862" y="4448067"/>
              <a:ext cx="1498911" cy="1324157"/>
            </a:xfrm>
            <a:custGeom>
              <a:avLst/>
              <a:gdLst>
                <a:gd name="T0" fmla="*/ 32 w 911"/>
                <a:gd name="T1" fmla="*/ 86 h 805"/>
                <a:gd name="T2" fmla="*/ 58 w 911"/>
                <a:gd name="T3" fmla="*/ 52 h 805"/>
                <a:gd name="T4" fmla="*/ 51 w 911"/>
                <a:gd name="T5" fmla="*/ 39 h 805"/>
                <a:gd name="T6" fmla="*/ 42 w 911"/>
                <a:gd name="T7" fmla="*/ 27 h 805"/>
                <a:gd name="T8" fmla="*/ 82 w 911"/>
                <a:gd name="T9" fmla="*/ 12 h 805"/>
                <a:gd name="T10" fmla="*/ 111 w 911"/>
                <a:gd name="T11" fmla="*/ 7 h 805"/>
                <a:gd name="T12" fmla="*/ 144 w 911"/>
                <a:gd name="T13" fmla="*/ 4 h 805"/>
                <a:gd name="T14" fmla="*/ 206 w 911"/>
                <a:gd name="T15" fmla="*/ 37 h 805"/>
                <a:gd name="T16" fmla="*/ 247 w 911"/>
                <a:gd name="T17" fmla="*/ 39 h 805"/>
                <a:gd name="T18" fmla="*/ 366 w 911"/>
                <a:gd name="T19" fmla="*/ 80 h 805"/>
                <a:gd name="T20" fmla="*/ 418 w 911"/>
                <a:gd name="T21" fmla="*/ 87 h 805"/>
                <a:gd name="T22" fmla="*/ 453 w 911"/>
                <a:gd name="T23" fmla="*/ 108 h 805"/>
                <a:gd name="T24" fmla="*/ 486 w 911"/>
                <a:gd name="T25" fmla="*/ 111 h 805"/>
                <a:gd name="T26" fmla="*/ 486 w 911"/>
                <a:gd name="T27" fmla="*/ 123 h 805"/>
                <a:gd name="T28" fmla="*/ 543 w 911"/>
                <a:gd name="T29" fmla="*/ 161 h 805"/>
                <a:gd name="T30" fmla="*/ 586 w 911"/>
                <a:gd name="T31" fmla="*/ 175 h 805"/>
                <a:gd name="T32" fmla="*/ 654 w 911"/>
                <a:gd name="T33" fmla="*/ 188 h 805"/>
                <a:gd name="T34" fmla="*/ 668 w 911"/>
                <a:gd name="T35" fmla="*/ 206 h 805"/>
                <a:gd name="T36" fmla="*/ 694 w 911"/>
                <a:gd name="T37" fmla="*/ 214 h 805"/>
                <a:gd name="T38" fmla="*/ 722 w 911"/>
                <a:gd name="T39" fmla="*/ 214 h 805"/>
                <a:gd name="T40" fmla="*/ 740 w 911"/>
                <a:gd name="T41" fmla="*/ 214 h 805"/>
                <a:gd name="T42" fmla="*/ 746 w 911"/>
                <a:gd name="T43" fmla="*/ 237 h 805"/>
                <a:gd name="T44" fmla="*/ 681 w 911"/>
                <a:gd name="T45" fmla="*/ 272 h 805"/>
                <a:gd name="T46" fmla="*/ 589 w 911"/>
                <a:gd name="T47" fmla="*/ 286 h 805"/>
                <a:gd name="T48" fmla="*/ 565 w 911"/>
                <a:gd name="T49" fmla="*/ 304 h 805"/>
                <a:gd name="T50" fmla="*/ 539 w 911"/>
                <a:gd name="T51" fmla="*/ 310 h 805"/>
                <a:gd name="T52" fmla="*/ 511 w 911"/>
                <a:gd name="T53" fmla="*/ 332 h 805"/>
                <a:gd name="T54" fmla="*/ 479 w 911"/>
                <a:gd name="T55" fmla="*/ 348 h 805"/>
                <a:gd name="T56" fmla="*/ 491 w 911"/>
                <a:gd name="T57" fmla="*/ 374 h 805"/>
                <a:gd name="T58" fmla="*/ 494 w 911"/>
                <a:gd name="T59" fmla="*/ 394 h 805"/>
                <a:gd name="T60" fmla="*/ 478 w 911"/>
                <a:gd name="T61" fmla="*/ 402 h 805"/>
                <a:gd name="T62" fmla="*/ 429 w 911"/>
                <a:gd name="T63" fmla="*/ 432 h 805"/>
                <a:gd name="T64" fmla="*/ 412 w 911"/>
                <a:gd name="T65" fmla="*/ 444 h 805"/>
                <a:gd name="T66" fmla="*/ 383 w 911"/>
                <a:gd name="T67" fmla="*/ 451 h 805"/>
                <a:gd name="T68" fmla="*/ 349 w 911"/>
                <a:gd name="T69" fmla="*/ 457 h 805"/>
                <a:gd name="T70" fmla="*/ 333 w 911"/>
                <a:gd name="T71" fmla="*/ 472 h 805"/>
                <a:gd name="T72" fmla="*/ 306 w 911"/>
                <a:gd name="T73" fmla="*/ 476 h 805"/>
                <a:gd name="T74" fmla="*/ 252 w 911"/>
                <a:gd name="T75" fmla="*/ 472 h 805"/>
                <a:gd name="T76" fmla="*/ 166 w 911"/>
                <a:gd name="T77" fmla="*/ 451 h 805"/>
                <a:gd name="T78" fmla="*/ 127 w 911"/>
                <a:gd name="T79" fmla="*/ 464 h 805"/>
                <a:gd name="T80" fmla="*/ 87 w 911"/>
                <a:gd name="T81" fmla="*/ 474 h 805"/>
                <a:gd name="T82" fmla="*/ 42 w 911"/>
                <a:gd name="T83" fmla="*/ 450 h 805"/>
                <a:gd name="T84" fmla="*/ 25 w 911"/>
                <a:gd name="T85" fmla="*/ 392 h 805"/>
                <a:gd name="T86" fmla="*/ 0 w 911"/>
                <a:gd name="T87" fmla="*/ 372 h 805"/>
                <a:gd name="T88" fmla="*/ 10 w 911"/>
                <a:gd name="T89" fmla="*/ 350 h 805"/>
                <a:gd name="T90" fmla="*/ 45 w 911"/>
                <a:gd name="T91" fmla="*/ 337 h 805"/>
                <a:gd name="T92" fmla="*/ 29 w 911"/>
                <a:gd name="T93" fmla="*/ 310 h 805"/>
                <a:gd name="T94" fmla="*/ 62 w 911"/>
                <a:gd name="T95" fmla="*/ 281 h 805"/>
                <a:gd name="T96" fmla="*/ 53 w 911"/>
                <a:gd name="T97" fmla="*/ 259 h 805"/>
                <a:gd name="T98" fmla="*/ 65 w 911"/>
                <a:gd name="T99" fmla="*/ 239 h 805"/>
                <a:gd name="T100" fmla="*/ 82 w 911"/>
                <a:gd name="T101" fmla="*/ 247 h 805"/>
                <a:gd name="T102" fmla="*/ 95 w 911"/>
                <a:gd name="T103" fmla="*/ 209 h 805"/>
                <a:gd name="T104" fmla="*/ 123 w 911"/>
                <a:gd name="T105" fmla="*/ 182 h 805"/>
                <a:gd name="T106" fmla="*/ 149 w 911"/>
                <a:gd name="T107" fmla="*/ 163 h 805"/>
                <a:gd name="T108" fmla="*/ 178 w 911"/>
                <a:gd name="T109" fmla="*/ 155 h 805"/>
                <a:gd name="T110" fmla="*/ 147 w 911"/>
                <a:gd name="T111" fmla="*/ 123 h 805"/>
                <a:gd name="T112" fmla="*/ 119 w 911"/>
                <a:gd name="T113" fmla="*/ 125 h 805"/>
                <a:gd name="T114" fmla="*/ 85 w 911"/>
                <a:gd name="T115" fmla="*/ 116 h 805"/>
                <a:gd name="T116" fmla="*/ 72 w 911"/>
                <a:gd name="T117" fmla="*/ 113 h 805"/>
                <a:gd name="T118" fmla="*/ 62 w 911"/>
                <a:gd name="T119" fmla="*/ 92 h 805"/>
                <a:gd name="T120" fmla="*/ 37 w 911"/>
                <a:gd name="T121" fmla="*/ 92 h 8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11"/>
                <a:gd name="T184" fmla="*/ 0 h 805"/>
                <a:gd name="T185" fmla="*/ 911 w 911"/>
                <a:gd name="T186" fmla="*/ 805 h 8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11" h="805">
                  <a:moveTo>
                    <a:pt x="45" y="156"/>
                  </a:moveTo>
                  <a:lnTo>
                    <a:pt x="40" y="145"/>
                  </a:lnTo>
                  <a:lnTo>
                    <a:pt x="45" y="129"/>
                  </a:lnTo>
                  <a:lnTo>
                    <a:pt x="70" y="86"/>
                  </a:lnTo>
                  <a:lnTo>
                    <a:pt x="59" y="77"/>
                  </a:lnTo>
                  <a:lnTo>
                    <a:pt x="63" y="65"/>
                  </a:lnTo>
                  <a:lnTo>
                    <a:pt x="50" y="63"/>
                  </a:lnTo>
                  <a:lnTo>
                    <a:pt x="50" y="45"/>
                  </a:lnTo>
                  <a:lnTo>
                    <a:pt x="59" y="34"/>
                  </a:lnTo>
                  <a:lnTo>
                    <a:pt x="100" y="20"/>
                  </a:lnTo>
                  <a:lnTo>
                    <a:pt x="134" y="24"/>
                  </a:lnTo>
                  <a:lnTo>
                    <a:pt x="136" y="11"/>
                  </a:lnTo>
                  <a:lnTo>
                    <a:pt x="161" y="0"/>
                  </a:lnTo>
                  <a:lnTo>
                    <a:pt x="175" y="4"/>
                  </a:lnTo>
                  <a:lnTo>
                    <a:pt x="202" y="40"/>
                  </a:lnTo>
                  <a:lnTo>
                    <a:pt x="250" y="63"/>
                  </a:lnTo>
                  <a:lnTo>
                    <a:pt x="291" y="63"/>
                  </a:lnTo>
                  <a:lnTo>
                    <a:pt x="302" y="65"/>
                  </a:lnTo>
                  <a:lnTo>
                    <a:pt x="416" y="129"/>
                  </a:lnTo>
                  <a:lnTo>
                    <a:pt x="448" y="134"/>
                  </a:lnTo>
                  <a:lnTo>
                    <a:pt x="473" y="156"/>
                  </a:lnTo>
                  <a:lnTo>
                    <a:pt x="509" y="147"/>
                  </a:lnTo>
                  <a:lnTo>
                    <a:pt x="532" y="161"/>
                  </a:lnTo>
                  <a:lnTo>
                    <a:pt x="552" y="181"/>
                  </a:lnTo>
                  <a:lnTo>
                    <a:pt x="577" y="181"/>
                  </a:lnTo>
                  <a:lnTo>
                    <a:pt x="593" y="186"/>
                  </a:lnTo>
                  <a:lnTo>
                    <a:pt x="602" y="195"/>
                  </a:lnTo>
                  <a:lnTo>
                    <a:pt x="593" y="206"/>
                  </a:lnTo>
                  <a:lnTo>
                    <a:pt x="593" y="222"/>
                  </a:lnTo>
                  <a:lnTo>
                    <a:pt x="662" y="270"/>
                  </a:lnTo>
                  <a:lnTo>
                    <a:pt x="698" y="299"/>
                  </a:lnTo>
                  <a:lnTo>
                    <a:pt x="714" y="295"/>
                  </a:lnTo>
                  <a:lnTo>
                    <a:pt x="734" y="290"/>
                  </a:lnTo>
                  <a:lnTo>
                    <a:pt x="798" y="317"/>
                  </a:lnTo>
                  <a:lnTo>
                    <a:pt x="805" y="340"/>
                  </a:lnTo>
                  <a:lnTo>
                    <a:pt x="814" y="347"/>
                  </a:lnTo>
                  <a:lnTo>
                    <a:pt x="834" y="352"/>
                  </a:lnTo>
                  <a:lnTo>
                    <a:pt x="846" y="361"/>
                  </a:lnTo>
                  <a:lnTo>
                    <a:pt x="864" y="361"/>
                  </a:lnTo>
                  <a:lnTo>
                    <a:pt x="880" y="361"/>
                  </a:lnTo>
                  <a:lnTo>
                    <a:pt x="898" y="365"/>
                  </a:lnTo>
                  <a:lnTo>
                    <a:pt x="903" y="361"/>
                  </a:lnTo>
                  <a:lnTo>
                    <a:pt x="910" y="377"/>
                  </a:lnTo>
                  <a:lnTo>
                    <a:pt x="910" y="397"/>
                  </a:lnTo>
                  <a:lnTo>
                    <a:pt x="898" y="411"/>
                  </a:lnTo>
                  <a:lnTo>
                    <a:pt x="830" y="458"/>
                  </a:lnTo>
                  <a:lnTo>
                    <a:pt x="803" y="458"/>
                  </a:lnTo>
                  <a:lnTo>
                    <a:pt x="718" y="481"/>
                  </a:lnTo>
                  <a:lnTo>
                    <a:pt x="689" y="486"/>
                  </a:lnTo>
                  <a:lnTo>
                    <a:pt x="689" y="511"/>
                  </a:lnTo>
                  <a:lnTo>
                    <a:pt x="673" y="511"/>
                  </a:lnTo>
                  <a:lnTo>
                    <a:pt x="657" y="522"/>
                  </a:lnTo>
                  <a:lnTo>
                    <a:pt x="639" y="542"/>
                  </a:lnTo>
                  <a:lnTo>
                    <a:pt x="623" y="558"/>
                  </a:lnTo>
                  <a:lnTo>
                    <a:pt x="602" y="563"/>
                  </a:lnTo>
                  <a:lnTo>
                    <a:pt x="584" y="585"/>
                  </a:lnTo>
                  <a:lnTo>
                    <a:pt x="584" y="613"/>
                  </a:lnTo>
                  <a:lnTo>
                    <a:pt x="598" y="629"/>
                  </a:lnTo>
                  <a:lnTo>
                    <a:pt x="602" y="642"/>
                  </a:lnTo>
                  <a:lnTo>
                    <a:pt x="602" y="663"/>
                  </a:lnTo>
                  <a:lnTo>
                    <a:pt x="598" y="672"/>
                  </a:lnTo>
                  <a:lnTo>
                    <a:pt x="582" y="676"/>
                  </a:lnTo>
                  <a:lnTo>
                    <a:pt x="557" y="697"/>
                  </a:lnTo>
                  <a:lnTo>
                    <a:pt x="523" y="726"/>
                  </a:lnTo>
                  <a:lnTo>
                    <a:pt x="509" y="738"/>
                  </a:lnTo>
                  <a:lnTo>
                    <a:pt x="502" y="747"/>
                  </a:lnTo>
                  <a:lnTo>
                    <a:pt x="502" y="758"/>
                  </a:lnTo>
                  <a:lnTo>
                    <a:pt x="466" y="758"/>
                  </a:lnTo>
                  <a:lnTo>
                    <a:pt x="443" y="763"/>
                  </a:lnTo>
                  <a:lnTo>
                    <a:pt x="427" y="767"/>
                  </a:lnTo>
                  <a:lnTo>
                    <a:pt x="420" y="774"/>
                  </a:lnTo>
                  <a:lnTo>
                    <a:pt x="407" y="792"/>
                  </a:lnTo>
                  <a:lnTo>
                    <a:pt x="386" y="799"/>
                  </a:lnTo>
                  <a:lnTo>
                    <a:pt x="373" y="799"/>
                  </a:lnTo>
                  <a:lnTo>
                    <a:pt x="348" y="797"/>
                  </a:lnTo>
                  <a:lnTo>
                    <a:pt x="307" y="792"/>
                  </a:lnTo>
                  <a:lnTo>
                    <a:pt x="232" y="763"/>
                  </a:lnTo>
                  <a:lnTo>
                    <a:pt x="202" y="758"/>
                  </a:lnTo>
                  <a:lnTo>
                    <a:pt x="175" y="767"/>
                  </a:lnTo>
                  <a:lnTo>
                    <a:pt x="154" y="779"/>
                  </a:lnTo>
                  <a:lnTo>
                    <a:pt x="129" y="783"/>
                  </a:lnTo>
                  <a:lnTo>
                    <a:pt x="106" y="797"/>
                  </a:lnTo>
                  <a:lnTo>
                    <a:pt x="95" y="804"/>
                  </a:lnTo>
                  <a:lnTo>
                    <a:pt x="50" y="756"/>
                  </a:lnTo>
                  <a:lnTo>
                    <a:pt x="50" y="683"/>
                  </a:lnTo>
                  <a:lnTo>
                    <a:pt x="29" y="658"/>
                  </a:lnTo>
                  <a:lnTo>
                    <a:pt x="4" y="638"/>
                  </a:lnTo>
                  <a:lnTo>
                    <a:pt x="0" y="626"/>
                  </a:lnTo>
                  <a:lnTo>
                    <a:pt x="0" y="601"/>
                  </a:lnTo>
                  <a:lnTo>
                    <a:pt x="13" y="588"/>
                  </a:lnTo>
                  <a:lnTo>
                    <a:pt x="45" y="576"/>
                  </a:lnTo>
                  <a:lnTo>
                    <a:pt x="54" y="567"/>
                  </a:lnTo>
                  <a:lnTo>
                    <a:pt x="40" y="551"/>
                  </a:lnTo>
                  <a:lnTo>
                    <a:pt x="36" y="522"/>
                  </a:lnTo>
                  <a:lnTo>
                    <a:pt x="50" y="497"/>
                  </a:lnTo>
                  <a:lnTo>
                    <a:pt x="75" y="472"/>
                  </a:lnTo>
                  <a:lnTo>
                    <a:pt x="75" y="451"/>
                  </a:lnTo>
                  <a:lnTo>
                    <a:pt x="65" y="436"/>
                  </a:lnTo>
                  <a:lnTo>
                    <a:pt x="75" y="406"/>
                  </a:lnTo>
                  <a:lnTo>
                    <a:pt x="79" y="402"/>
                  </a:lnTo>
                  <a:lnTo>
                    <a:pt x="91" y="402"/>
                  </a:lnTo>
                  <a:lnTo>
                    <a:pt x="100" y="415"/>
                  </a:lnTo>
                  <a:lnTo>
                    <a:pt x="111" y="397"/>
                  </a:lnTo>
                  <a:lnTo>
                    <a:pt x="116" y="352"/>
                  </a:lnTo>
                  <a:lnTo>
                    <a:pt x="150" y="322"/>
                  </a:lnTo>
                  <a:lnTo>
                    <a:pt x="150" y="306"/>
                  </a:lnTo>
                  <a:lnTo>
                    <a:pt x="150" y="295"/>
                  </a:lnTo>
                  <a:lnTo>
                    <a:pt x="182" y="274"/>
                  </a:lnTo>
                  <a:lnTo>
                    <a:pt x="207" y="270"/>
                  </a:lnTo>
                  <a:lnTo>
                    <a:pt x="216" y="261"/>
                  </a:lnTo>
                  <a:lnTo>
                    <a:pt x="195" y="240"/>
                  </a:lnTo>
                  <a:lnTo>
                    <a:pt x="179" y="206"/>
                  </a:lnTo>
                  <a:lnTo>
                    <a:pt x="170" y="199"/>
                  </a:lnTo>
                  <a:lnTo>
                    <a:pt x="145" y="211"/>
                  </a:lnTo>
                  <a:lnTo>
                    <a:pt x="129" y="204"/>
                  </a:lnTo>
                  <a:lnTo>
                    <a:pt x="104" y="195"/>
                  </a:lnTo>
                  <a:lnTo>
                    <a:pt x="95" y="199"/>
                  </a:lnTo>
                  <a:lnTo>
                    <a:pt x="88" y="190"/>
                  </a:lnTo>
                  <a:lnTo>
                    <a:pt x="88" y="174"/>
                  </a:lnTo>
                  <a:lnTo>
                    <a:pt x="75" y="156"/>
                  </a:lnTo>
                  <a:lnTo>
                    <a:pt x="65" y="152"/>
                  </a:lnTo>
                  <a:lnTo>
                    <a:pt x="45" y="15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1C66979-8EDF-C003-43DE-3DDC0D6EF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902" y="5547474"/>
              <a:ext cx="60510" cy="61806"/>
            </a:xfrm>
            <a:custGeom>
              <a:avLst/>
              <a:gdLst>
                <a:gd name="T0" fmla="*/ 31 w 36"/>
                <a:gd name="T1" fmla="*/ 0 h 38"/>
                <a:gd name="T2" fmla="*/ 18 w 36"/>
                <a:gd name="T3" fmla="*/ 0 h 38"/>
                <a:gd name="T4" fmla="*/ 0 w 36"/>
                <a:gd name="T5" fmla="*/ 13 h 38"/>
                <a:gd name="T6" fmla="*/ 9 w 36"/>
                <a:gd name="T7" fmla="*/ 21 h 38"/>
                <a:gd name="T8" fmla="*/ 21 w 36"/>
                <a:gd name="T9" fmla="*/ 21 h 38"/>
                <a:gd name="T10" fmla="*/ 31 w 36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8"/>
                <a:gd name="T20" fmla="*/ 36 w 3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8">
                  <a:moveTo>
                    <a:pt x="35" y="0"/>
                  </a:moveTo>
                  <a:lnTo>
                    <a:pt x="18" y="0"/>
                  </a:lnTo>
                  <a:lnTo>
                    <a:pt x="0" y="23"/>
                  </a:lnTo>
                  <a:lnTo>
                    <a:pt x="9" y="37"/>
                  </a:lnTo>
                  <a:lnTo>
                    <a:pt x="25" y="37"/>
                  </a:lnTo>
                  <a:lnTo>
                    <a:pt x="35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C2F1658-96C3-EAB1-03EF-C1B0205D3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413" y="5446336"/>
              <a:ext cx="133121" cy="103011"/>
            </a:xfrm>
            <a:custGeom>
              <a:avLst/>
              <a:gdLst>
                <a:gd name="T0" fmla="*/ 50 w 80"/>
                <a:gd name="T1" fmla="*/ 0 h 62"/>
                <a:gd name="T2" fmla="*/ 41 w 80"/>
                <a:gd name="T3" fmla="*/ 4 h 62"/>
                <a:gd name="T4" fmla="*/ 14 w 80"/>
                <a:gd name="T5" fmla="*/ 7 h 62"/>
                <a:gd name="T6" fmla="*/ 0 w 80"/>
                <a:gd name="T7" fmla="*/ 20 h 62"/>
                <a:gd name="T8" fmla="*/ 20 w 80"/>
                <a:gd name="T9" fmla="*/ 30 h 62"/>
                <a:gd name="T10" fmla="*/ 34 w 80"/>
                <a:gd name="T11" fmla="*/ 38 h 62"/>
                <a:gd name="T12" fmla="*/ 55 w 80"/>
                <a:gd name="T13" fmla="*/ 35 h 62"/>
                <a:gd name="T14" fmla="*/ 67 w 80"/>
                <a:gd name="T15" fmla="*/ 30 h 62"/>
                <a:gd name="T16" fmla="*/ 63 w 80"/>
                <a:gd name="T17" fmla="*/ 20 h 62"/>
                <a:gd name="T18" fmla="*/ 55 w 80"/>
                <a:gd name="T19" fmla="*/ 12 h 62"/>
                <a:gd name="T20" fmla="*/ 50 w 80"/>
                <a:gd name="T21" fmla="*/ 0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62"/>
                <a:gd name="T35" fmla="*/ 80 w 80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62">
                  <a:moveTo>
                    <a:pt x="58" y="0"/>
                  </a:moveTo>
                  <a:lnTo>
                    <a:pt x="49" y="6"/>
                  </a:lnTo>
                  <a:lnTo>
                    <a:pt x="18" y="11"/>
                  </a:lnTo>
                  <a:lnTo>
                    <a:pt x="0" y="31"/>
                  </a:lnTo>
                  <a:lnTo>
                    <a:pt x="24" y="49"/>
                  </a:lnTo>
                  <a:lnTo>
                    <a:pt x="38" y="61"/>
                  </a:lnTo>
                  <a:lnTo>
                    <a:pt x="63" y="56"/>
                  </a:lnTo>
                  <a:lnTo>
                    <a:pt x="79" y="49"/>
                  </a:lnTo>
                  <a:lnTo>
                    <a:pt x="74" y="31"/>
                  </a:lnTo>
                  <a:lnTo>
                    <a:pt x="63" y="20"/>
                  </a:lnTo>
                  <a:lnTo>
                    <a:pt x="58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2012844-B8FD-5383-E360-A6DBEC359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146" y="5451954"/>
              <a:ext cx="63967" cy="59934"/>
            </a:xfrm>
            <a:custGeom>
              <a:avLst/>
              <a:gdLst>
                <a:gd name="T0" fmla="*/ 19 w 38"/>
                <a:gd name="T1" fmla="*/ 0 h 37"/>
                <a:gd name="T2" fmla="*/ 0 w 38"/>
                <a:gd name="T3" fmla="*/ 5 h 37"/>
                <a:gd name="T4" fmla="*/ 19 w 38"/>
                <a:gd name="T5" fmla="*/ 12 h 37"/>
                <a:gd name="T6" fmla="*/ 33 w 38"/>
                <a:gd name="T7" fmla="*/ 20 h 37"/>
                <a:gd name="T8" fmla="*/ 19 w 38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23" y="0"/>
                  </a:moveTo>
                  <a:lnTo>
                    <a:pt x="0" y="9"/>
                  </a:lnTo>
                  <a:lnTo>
                    <a:pt x="20" y="21"/>
                  </a:lnTo>
                  <a:lnTo>
                    <a:pt x="37" y="36"/>
                  </a:lnTo>
                  <a:lnTo>
                    <a:pt x="23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63B7E3A-EB8C-5E0D-47D4-0771CD13C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2276" y="5397640"/>
              <a:ext cx="223021" cy="357728"/>
            </a:xfrm>
            <a:custGeom>
              <a:avLst/>
              <a:gdLst>
                <a:gd name="T0" fmla="*/ 65 w 136"/>
                <a:gd name="T1" fmla="*/ 0 h 217"/>
                <a:gd name="T2" fmla="*/ 47 w 136"/>
                <a:gd name="T3" fmla="*/ 7 h 217"/>
                <a:gd name="T4" fmla="*/ 35 w 136"/>
                <a:gd name="T5" fmla="*/ 15 h 217"/>
                <a:gd name="T6" fmla="*/ 21 w 136"/>
                <a:gd name="T7" fmla="*/ 18 h 217"/>
                <a:gd name="T8" fmla="*/ 0 w 136"/>
                <a:gd name="T9" fmla="*/ 15 h 217"/>
                <a:gd name="T10" fmla="*/ 4 w 136"/>
                <a:gd name="T11" fmla="*/ 30 h 217"/>
                <a:gd name="T12" fmla="*/ 14 w 136"/>
                <a:gd name="T13" fmla="*/ 39 h 217"/>
                <a:gd name="T14" fmla="*/ 9 w 136"/>
                <a:gd name="T15" fmla="*/ 63 h 217"/>
                <a:gd name="T16" fmla="*/ 9 w 136"/>
                <a:gd name="T17" fmla="*/ 77 h 217"/>
                <a:gd name="T18" fmla="*/ 14 w 136"/>
                <a:gd name="T19" fmla="*/ 87 h 217"/>
                <a:gd name="T20" fmla="*/ 4 w 136"/>
                <a:gd name="T21" fmla="*/ 107 h 217"/>
                <a:gd name="T22" fmla="*/ 9 w 136"/>
                <a:gd name="T23" fmla="*/ 121 h 217"/>
                <a:gd name="T24" fmla="*/ 21 w 136"/>
                <a:gd name="T25" fmla="*/ 129 h 217"/>
                <a:gd name="T26" fmla="*/ 41 w 136"/>
                <a:gd name="T27" fmla="*/ 118 h 217"/>
                <a:gd name="T28" fmla="*/ 47 w 136"/>
                <a:gd name="T29" fmla="*/ 116 h 217"/>
                <a:gd name="T30" fmla="*/ 68 w 136"/>
                <a:gd name="T31" fmla="*/ 118 h 217"/>
                <a:gd name="T32" fmla="*/ 81 w 136"/>
                <a:gd name="T33" fmla="*/ 108 h 217"/>
                <a:gd name="T34" fmla="*/ 81 w 136"/>
                <a:gd name="T35" fmla="*/ 99 h 217"/>
                <a:gd name="T36" fmla="*/ 98 w 136"/>
                <a:gd name="T37" fmla="*/ 78 h 217"/>
                <a:gd name="T38" fmla="*/ 105 w 136"/>
                <a:gd name="T39" fmla="*/ 67 h 217"/>
                <a:gd name="T40" fmla="*/ 98 w 136"/>
                <a:gd name="T41" fmla="*/ 55 h 217"/>
                <a:gd name="T42" fmla="*/ 109 w 136"/>
                <a:gd name="T43" fmla="*/ 39 h 217"/>
                <a:gd name="T44" fmla="*/ 101 w 136"/>
                <a:gd name="T45" fmla="*/ 18 h 217"/>
                <a:gd name="T46" fmla="*/ 98 w 136"/>
                <a:gd name="T47" fmla="*/ 4 h 217"/>
                <a:gd name="T48" fmla="*/ 65 w 136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217"/>
                <a:gd name="T77" fmla="*/ 136 w 136"/>
                <a:gd name="T78" fmla="*/ 217 h 2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217">
                  <a:moveTo>
                    <a:pt x="80" y="0"/>
                  </a:moveTo>
                  <a:lnTo>
                    <a:pt x="59" y="11"/>
                  </a:lnTo>
                  <a:lnTo>
                    <a:pt x="43" y="25"/>
                  </a:lnTo>
                  <a:lnTo>
                    <a:pt x="25" y="29"/>
                  </a:lnTo>
                  <a:lnTo>
                    <a:pt x="0" y="25"/>
                  </a:lnTo>
                  <a:lnTo>
                    <a:pt x="4" y="50"/>
                  </a:lnTo>
                  <a:lnTo>
                    <a:pt x="18" y="65"/>
                  </a:lnTo>
                  <a:lnTo>
                    <a:pt x="13" y="106"/>
                  </a:lnTo>
                  <a:lnTo>
                    <a:pt x="13" y="127"/>
                  </a:lnTo>
                  <a:lnTo>
                    <a:pt x="18" y="145"/>
                  </a:lnTo>
                  <a:lnTo>
                    <a:pt x="4" y="179"/>
                  </a:lnTo>
                  <a:lnTo>
                    <a:pt x="9" y="202"/>
                  </a:lnTo>
                  <a:lnTo>
                    <a:pt x="25" y="216"/>
                  </a:lnTo>
                  <a:lnTo>
                    <a:pt x="50" y="197"/>
                  </a:lnTo>
                  <a:lnTo>
                    <a:pt x="59" y="193"/>
                  </a:lnTo>
                  <a:lnTo>
                    <a:pt x="84" y="197"/>
                  </a:lnTo>
                  <a:lnTo>
                    <a:pt x="100" y="181"/>
                  </a:lnTo>
                  <a:lnTo>
                    <a:pt x="100" y="165"/>
                  </a:lnTo>
                  <a:lnTo>
                    <a:pt x="121" y="131"/>
                  </a:lnTo>
                  <a:lnTo>
                    <a:pt x="130" y="111"/>
                  </a:lnTo>
                  <a:lnTo>
                    <a:pt x="121" y="90"/>
                  </a:lnTo>
                  <a:lnTo>
                    <a:pt x="135" y="65"/>
                  </a:lnTo>
                  <a:lnTo>
                    <a:pt x="125" y="29"/>
                  </a:lnTo>
                  <a:lnTo>
                    <a:pt x="121" y="6"/>
                  </a:lnTo>
                  <a:lnTo>
                    <a:pt x="8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0E816E9-AAF8-4DC4-031F-25D8A195A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913" y="5953898"/>
              <a:ext cx="408008" cy="250972"/>
            </a:xfrm>
            <a:custGeom>
              <a:avLst/>
              <a:gdLst>
                <a:gd name="T0" fmla="*/ 198 w 246"/>
                <a:gd name="T1" fmla="*/ 0 h 153"/>
                <a:gd name="T2" fmla="*/ 207 w 246"/>
                <a:gd name="T3" fmla="*/ 7 h 153"/>
                <a:gd name="T4" fmla="*/ 201 w 246"/>
                <a:gd name="T5" fmla="*/ 14 h 153"/>
                <a:gd name="T6" fmla="*/ 193 w 246"/>
                <a:gd name="T7" fmla="*/ 26 h 153"/>
                <a:gd name="T8" fmla="*/ 182 w 246"/>
                <a:gd name="T9" fmla="*/ 33 h 153"/>
                <a:gd name="T10" fmla="*/ 185 w 246"/>
                <a:gd name="T11" fmla="*/ 56 h 153"/>
                <a:gd name="T12" fmla="*/ 193 w 246"/>
                <a:gd name="T13" fmla="*/ 72 h 153"/>
                <a:gd name="T14" fmla="*/ 175 w 246"/>
                <a:gd name="T15" fmla="*/ 80 h 153"/>
                <a:gd name="T16" fmla="*/ 172 w 246"/>
                <a:gd name="T17" fmla="*/ 87 h 153"/>
                <a:gd name="T18" fmla="*/ 156 w 246"/>
                <a:gd name="T19" fmla="*/ 89 h 153"/>
                <a:gd name="T20" fmla="*/ 135 w 246"/>
                <a:gd name="T21" fmla="*/ 74 h 153"/>
                <a:gd name="T22" fmla="*/ 122 w 246"/>
                <a:gd name="T23" fmla="*/ 74 h 153"/>
                <a:gd name="T24" fmla="*/ 110 w 246"/>
                <a:gd name="T25" fmla="*/ 62 h 153"/>
                <a:gd name="T26" fmla="*/ 89 w 246"/>
                <a:gd name="T27" fmla="*/ 56 h 153"/>
                <a:gd name="T28" fmla="*/ 76 w 246"/>
                <a:gd name="T29" fmla="*/ 53 h 153"/>
                <a:gd name="T30" fmla="*/ 61 w 246"/>
                <a:gd name="T31" fmla="*/ 47 h 153"/>
                <a:gd name="T32" fmla="*/ 46 w 246"/>
                <a:gd name="T33" fmla="*/ 40 h 153"/>
                <a:gd name="T34" fmla="*/ 21 w 246"/>
                <a:gd name="T35" fmla="*/ 29 h 153"/>
                <a:gd name="T36" fmla="*/ 12 w 246"/>
                <a:gd name="T37" fmla="*/ 26 h 153"/>
                <a:gd name="T38" fmla="*/ 0 w 246"/>
                <a:gd name="T39" fmla="*/ 18 h 153"/>
                <a:gd name="T40" fmla="*/ 0 w 246"/>
                <a:gd name="T41" fmla="*/ 9 h 153"/>
                <a:gd name="T42" fmla="*/ 4 w 246"/>
                <a:gd name="T43" fmla="*/ 4 h 153"/>
                <a:gd name="T44" fmla="*/ 25 w 246"/>
                <a:gd name="T45" fmla="*/ 4 h 153"/>
                <a:gd name="T46" fmla="*/ 57 w 246"/>
                <a:gd name="T47" fmla="*/ 4 h 153"/>
                <a:gd name="T48" fmla="*/ 65 w 246"/>
                <a:gd name="T49" fmla="*/ 12 h 153"/>
                <a:gd name="T50" fmla="*/ 101 w 246"/>
                <a:gd name="T51" fmla="*/ 12 h 153"/>
                <a:gd name="T52" fmla="*/ 125 w 246"/>
                <a:gd name="T53" fmla="*/ 12 h 153"/>
                <a:gd name="T54" fmla="*/ 156 w 246"/>
                <a:gd name="T55" fmla="*/ 7 h 153"/>
                <a:gd name="T56" fmla="*/ 198 w 246"/>
                <a:gd name="T57" fmla="*/ 0 h 15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6"/>
                <a:gd name="T88" fmla="*/ 0 h 153"/>
                <a:gd name="T89" fmla="*/ 246 w 246"/>
                <a:gd name="T90" fmla="*/ 153 h 15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6" h="153">
                  <a:moveTo>
                    <a:pt x="233" y="0"/>
                  </a:moveTo>
                  <a:lnTo>
                    <a:pt x="245" y="11"/>
                  </a:lnTo>
                  <a:lnTo>
                    <a:pt x="238" y="24"/>
                  </a:lnTo>
                  <a:lnTo>
                    <a:pt x="228" y="45"/>
                  </a:lnTo>
                  <a:lnTo>
                    <a:pt x="215" y="56"/>
                  </a:lnTo>
                  <a:lnTo>
                    <a:pt x="219" y="95"/>
                  </a:lnTo>
                  <a:lnTo>
                    <a:pt x="228" y="122"/>
                  </a:lnTo>
                  <a:lnTo>
                    <a:pt x="206" y="136"/>
                  </a:lnTo>
                  <a:lnTo>
                    <a:pt x="203" y="147"/>
                  </a:lnTo>
                  <a:lnTo>
                    <a:pt x="185" y="152"/>
                  </a:lnTo>
                  <a:lnTo>
                    <a:pt x="160" y="127"/>
                  </a:lnTo>
                  <a:lnTo>
                    <a:pt x="144" y="127"/>
                  </a:lnTo>
                  <a:lnTo>
                    <a:pt x="130" y="106"/>
                  </a:lnTo>
                  <a:lnTo>
                    <a:pt x="105" y="95"/>
                  </a:lnTo>
                  <a:lnTo>
                    <a:pt x="89" y="90"/>
                  </a:lnTo>
                  <a:lnTo>
                    <a:pt x="73" y="81"/>
                  </a:lnTo>
                  <a:lnTo>
                    <a:pt x="54" y="70"/>
                  </a:lnTo>
                  <a:lnTo>
                    <a:pt x="25" y="49"/>
                  </a:lnTo>
                  <a:lnTo>
                    <a:pt x="13" y="45"/>
                  </a:lnTo>
                  <a:lnTo>
                    <a:pt x="0" y="31"/>
                  </a:lnTo>
                  <a:lnTo>
                    <a:pt x="0" y="15"/>
                  </a:lnTo>
                  <a:lnTo>
                    <a:pt x="4" y="4"/>
                  </a:lnTo>
                  <a:lnTo>
                    <a:pt x="29" y="6"/>
                  </a:lnTo>
                  <a:lnTo>
                    <a:pt x="68" y="6"/>
                  </a:lnTo>
                  <a:lnTo>
                    <a:pt x="77" y="20"/>
                  </a:lnTo>
                  <a:lnTo>
                    <a:pt x="119" y="20"/>
                  </a:lnTo>
                  <a:lnTo>
                    <a:pt x="148" y="20"/>
                  </a:lnTo>
                  <a:lnTo>
                    <a:pt x="185" y="11"/>
                  </a:lnTo>
                  <a:lnTo>
                    <a:pt x="233" y="0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28EB421-22E1-CD9A-F130-2883B918C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597" y="4491145"/>
              <a:ext cx="1358874" cy="1530179"/>
            </a:xfrm>
            <a:custGeom>
              <a:avLst/>
              <a:gdLst>
                <a:gd name="T0" fmla="*/ 517 w 825"/>
                <a:gd name="T1" fmla="*/ 546 h 930"/>
                <a:gd name="T2" fmla="*/ 558 w 825"/>
                <a:gd name="T3" fmla="*/ 494 h 930"/>
                <a:gd name="T4" fmla="*/ 576 w 825"/>
                <a:gd name="T5" fmla="*/ 477 h 930"/>
                <a:gd name="T6" fmla="*/ 563 w 825"/>
                <a:gd name="T7" fmla="*/ 452 h 930"/>
                <a:gd name="T8" fmla="*/ 546 w 825"/>
                <a:gd name="T9" fmla="*/ 449 h 930"/>
                <a:gd name="T10" fmla="*/ 558 w 825"/>
                <a:gd name="T11" fmla="*/ 430 h 930"/>
                <a:gd name="T12" fmla="*/ 579 w 825"/>
                <a:gd name="T13" fmla="*/ 403 h 930"/>
                <a:gd name="T14" fmla="*/ 645 w 825"/>
                <a:gd name="T15" fmla="*/ 435 h 930"/>
                <a:gd name="T16" fmla="*/ 671 w 825"/>
                <a:gd name="T17" fmla="*/ 435 h 930"/>
                <a:gd name="T18" fmla="*/ 650 w 825"/>
                <a:gd name="T19" fmla="*/ 397 h 930"/>
                <a:gd name="T20" fmla="*/ 630 w 825"/>
                <a:gd name="T21" fmla="*/ 394 h 930"/>
                <a:gd name="T22" fmla="*/ 558 w 825"/>
                <a:gd name="T23" fmla="*/ 352 h 930"/>
                <a:gd name="T24" fmla="*/ 514 w 825"/>
                <a:gd name="T25" fmla="*/ 331 h 930"/>
                <a:gd name="T26" fmla="*/ 517 w 825"/>
                <a:gd name="T27" fmla="*/ 315 h 930"/>
                <a:gd name="T28" fmla="*/ 451 w 825"/>
                <a:gd name="T29" fmla="*/ 293 h 930"/>
                <a:gd name="T30" fmla="*/ 418 w 825"/>
                <a:gd name="T31" fmla="*/ 275 h 930"/>
                <a:gd name="T32" fmla="*/ 348 w 825"/>
                <a:gd name="T33" fmla="*/ 194 h 930"/>
                <a:gd name="T34" fmla="*/ 335 w 825"/>
                <a:gd name="T35" fmla="*/ 132 h 930"/>
                <a:gd name="T36" fmla="*/ 314 w 825"/>
                <a:gd name="T37" fmla="*/ 108 h 930"/>
                <a:gd name="T38" fmla="*/ 373 w 825"/>
                <a:gd name="T39" fmla="*/ 89 h 930"/>
                <a:gd name="T40" fmla="*/ 397 w 825"/>
                <a:gd name="T41" fmla="*/ 47 h 930"/>
                <a:gd name="T42" fmla="*/ 338 w 825"/>
                <a:gd name="T43" fmla="*/ 27 h 930"/>
                <a:gd name="T44" fmla="*/ 327 w 825"/>
                <a:gd name="T45" fmla="*/ 9 h 930"/>
                <a:gd name="T46" fmla="*/ 240 w 825"/>
                <a:gd name="T47" fmla="*/ 4 h 930"/>
                <a:gd name="T48" fmla="*/ 202 w 825"/>
                <a:gd name="T49" fmla="*/ 33 h 930"/>
                <a:gd name="T50" fmla="*/ 166 w 825"/>
                <a:gd name="T51" fmla="*/ 31 h 930"/>
                <a:gd name="T52" fmla="*/ 121 w 825"/>
                <a:gd name="T53" fmla="*/ 41 h 930"/>
                <a:gd name="T54" fmla="*/ 105 w 825"/>
                <a:gd name="T55" fmla="*/ 20 h 930"/>
                <a:gd name="T56" fmla="*/ 80 w 825"/>
                <a:gd name="T57" fmla="*/ 39 h 930"/>
                <a:gd name="T58" fmla="*/ 18 w 825"/>
                <a:gd name="T59" fmla="*/ 56 h 930"/>
                <a:gd name="T60" fmla="*/ 6 w 825"/>
                <a:gd name="T61" fmla="*/ 91 h 930"/>
                <a:gd name="T62" fmla="*/ 0 w 825"/>
                <a:gd name="T63" fmla="*/ 126 h 930"/>
                <a:gd name="T64" fmla="*/ 27 w 825"/>
                <a:gd name="T65" fmla="*/ 137 h 930"/>
                <a:gd name="T66" fmla="*/ 46 w 825"/>
                <a:gd name="T67" fmla="*/ 164 h 930"/>
                <a:gd name="T68" fmla="*/ 112 w 825"/>
                <a:gd name="T69" fmla="*/ 141 h 930"/>
                <a:gd name="T70" fmla="*/ 173 w 825"/>
                <a:gd name="T71" fmla="*/ 180 h 930"/>
                <a:gd name="T72" fmla="*/ 202 w 825"/>
                <a:gd name="T73" fmla="*/ 233 h 930"/>
                <a:gd name="T74" fmla="*/ 248 w 825"/>
                <a:gd name="T75" fmla="*/ 264 h 930"/>
                <a:gd name="T76" fmla="*/ 310 w 825"/>
                <a:gd name="T77" fmla="*/ 320 h 930"/>
                <a:gd name="T78" fmla="*/ 406 w 825"/>
                <a:gd name="T79" fmla="*/ 371 h 930"/>
                <a:gd name="T80" fmla="*/ 434 w 825"/>
                <a:gd name="T81" fmla="*/ 385 h 930"/>
                <a:gd name="T82" fmla="*/ 460 w 825"/>
                <a:gd name="T83" fmla="*/ 421 h 930"/>
                <a:gd name="T84" fmla="*/ 496 w 825"/>
                <a:gd name="T85" fmla="*/ 430 h 930"/>
                <a:gd name="T86" fmla="*/ 512 w 825"/>
                <a:gd name="T87" fmla="*/ 474 h 930"/>
                <a:gd name="T88" fmla="*/ 501 w 825"/>
                <a:gd name="T89" fmla="*/ 507 h 930"/>
                <a:gd name="T90" fmla="*/ 490 w 825"/>
                <a:gd name="T91" fmla="*/ 546 h 93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5"/>
                <a:gd name="T139" fmla="*/ 0 h 930"/>
                <a:gd name="T140" fmla="*/ 825 w 825"/>
                <a:gd name="T141" fmla="*/ 930 h 93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5" h="930">
                  <a:moveTo>
                    <a:pt x="594" y="917"/>
                  </a:moveTo>
                  <a:lnTo>
                    <a:pt x="608" y="929"/>
                  </a:lnTo>
                  <a:lnTo>
                    <a:pt x="628" y="917"/>
                  </a:lnTo>
                  <a:lnTo>
                    <a:pt x="653" y="883"/>
                  </a:lnTo>
                  <a:lnTo>
                    <a:pt x="665" y="833"/>
                  </a:lnTo>
                  <a:lnTo>
                    <a:pt x="678" y="829"/>
                  </a:lnTo>
                  <a:lnTo>
                    <a:pt x="687" y="838"/>
                  </a:lnTo>
                  <a:lnTo>
                    <a:pt x="703" y="822"/>
                  </a:lnTo>
                  <a:lnTo>
                    <a:pt x="699" y="801"/>
                  </a:lnTo>
                  <a:lnTo>
                    <a:pt x="708" y="783"/>
                  </a:lnTo>
                  <a:lnTo>
                    <a:pt x="703" y="776"/>
                  </a:lnTo>
                  <a:lnTo>
                    <a:pt x="683" y="758"/>
                  </a:lnTo>
                  <a:lnTo>
                    <a:pt x="674" y="758"/>
                  </a:lnTo>
                  <a:lnTo>
                    <a:pt x="678" y="749"/>
                  </a:lnTo>
                  <a:lnTo>
                    <a:pt x="662" y="754"/>
                  </a:lnTo>
                  <a:lnTo>
                    <a:pt x="653" y="747"/>
                  </a:lnTo>
                  <a:lnTo>
                    <a:pt x="653" y="738"/>
                  </a:lnTo>
                  <a:lnTo>
                    <a:pt x="678" y="722"/>
                  </a:lnTo>
                  <a:lnTo>
                    <a:pt x="690" y="706"/>
                  </a:lnTo>
                  <a:lnTo>
                    <a:pt x="690" y="679"/>
                  </a:lnTo>
                  <a:lnTo>
                    <a:pt x="703" y="676"/>
                  </a:lnTo>
                  <a:lnTo>
                    <a:pt x="744" y="697"/>
                  </a:lnTo>
                  <a:lnTo>
                    <a:pt x="760" y="701"/>
                  </a:lnTo>
                  <a:lnTo>
                    <a:pt x="783" y="731"/>
                  </a:lnTo>
                  <a:lnTo>
                    <a:pt x="789" y="747"/>
                  </a:lnTo>
                  <a:lnTo>
                    <a:pt x="803" y="747"/>
                  </a:lnTo>
                  <a:lnTo>
                    <a:pt x="814" y="731"/>
                  </a:lnTo>
                  <a:lnTo>
                    <a:pt x="824" y="713"/>
                  </a:lnTo>
                  <a:lnTo>
                    <a:pt x="808" y="683"/>
                  </a:lnTo>
                  <a:lnTo>
                    <a:pt x="789" y="667"/>
                  </a:lnTo>
                  <a:lnTo>
                    <a:pt x="774" y="667"/>
                  </a:lnTo>
                  <a:lnTo>
                    <a:pt x="774" y="663"/>
                  </a:lnTo>
                  <a:lnTo>
                    <a:pt x="764" y="663"/>
                  </a:lnTo>
                  <a:lnTo>
                    <a:pt x="724" y="622"/>
                  </a:lnTo>
                  <a:lnTo>
                    <a:pt x="703" y="626"/>
                  </a:lnTo>
                  <a:lnTo>
                    <a:pt x="678" y="592"/>
                  </a:lnTo>
                  <a:lnTo>
                    <a:pt x="662" y="588"/>
                  </a:lnTo>
                  <a:lnTo>
                    <a:pt x="637" y="565"/>
                  </a:lnTo>
                  <a:lnTo>
                    <a:pt x="624" y="556"/>
                  </a:lnTo>
                  <a:lnTo>
                    <a:pt x="633" y="547"/>
                  </a:lnTo>
                  <a:lnTo>
                    <a:pt x="646" y="542"/>
                  </a:lnTo>
                  <a:lnTo>
                    <a:pt x="628" y="531"/>
                  </a:lnTo>
                  <a:lnTo>
                    <a:pt x="608" y="538"/>
                  </a:lnTo>
                  <a:lnTo>
                    <a:pt x="592" y="531"/>
                  </a:lnTo>
                  <a:lnTo>
                    <a:pt x="547" y="492"/>
                  </a:lnTo>
                  <a:lnTo>
                    <a:pt x="542" y="476"/>
                  </a:lnTo>
                  <a:lnTo>
                    <a:pt x="524" y="472"/>
                  </a:lnTo>
                  <a:lnTo>
                    <a:pt x="508" y="461"/>
                  </a:lnTo>
                  <a:lnTo>
                    <a:pt x="467" y="367"/>
                  </a:lnTo>
                  <a:lnTo>
                    <a:pt x="453" y="356"/>
                  </a:lnTo>
                  <a:lnTo>
                    <a:pt x="422" y="327"/>
                  </a:lnTo>
                  <a:lnTo>
                    <a:pt x="383" y="270"/>
                  </a:lnTo>
                  <a:lnTo>
                    <a:pt x="383" y="236"/>
                  </a:lnTo>
                  <a:lnTo>
                    <a:pt x="406" y="222"/>
                  </a:lnTo>
                  <a:lnTo>
                    <a:pt x="406" y="206"/>
                  </a:lnTo>
                  <a:lnTo>
                    <a:pt x="388" y="190"/>
                  </a:lnTo>
                  <a:lnTo>
                    <a:pt x="381" y="181"/>
                  </a:lnTo>
                  <a:lnTo>
                    <a:pt x="383" y="170"/>
                  </a:lnTo>
                  <a:lnTo>
                    <a:pt x="401" y="161"/>
                  </a:lnTo>
                  <a:lnTo>
                    <a:pt x="451" y="149"/>
                  </a:lnTo>
                  <a:lnTo>
                    <a:pt x="472" y="136"/>
                  </a:lnTo>
                  <a:lnTo>
                    <a:pt x="488" y="120"/>
                  </a:lnTo>
                  <a:lnTo>
                    <a:pt x="483" y="77"/>
                  </a:lnTo>
                  <a:lnTo>
                    <a:pt x="488" y="61"/>
                  </a:lnTo>
                  <a:lnTo>
                    <a:pt x="463" y="56"/>
                  </a:lnTo>
                  <a:lnTo>
                    <a:pt x="410" y="45"/>
                  </a:lnTo>
                  <a:lnTo>
                    <a:pt x="401" y="34"/>
                  </a:lnTo>
                  <a:lnTo>
                    <a:pt x="397" y="29"/>
                  </a:lnTo>
                  <a:lnTo>
                    <a:pt x="397" y="15"/>
                  </a:lnTo>
                  <a:lnTo>
                    <a:pt x="392" y="4"/>
                  </a:lnTo>
                  <a:lnTo>
                    <a:pt x="363" y="0"/>
                  </a:lnTo>
                  <a:lnTo>
                    <a:pt x="292" y="4"/>
                  </a:lnTo>
                  <a:lnTo>
                    <a:pt x="286" y="20"/>
                  </a:lnTo>
                  <a:lnTo>
                    <a:pt x="258" y="24"/>
                  </a:lnTo>
                  <a:lnTo>
                    <a:pt x="245" y="56"/>
                  </a:lnTo>
                  <a:lnTo>
                    <a:pt x="245" y="70"/>
                  </a:lnTo>
                  <a:lnTo>
                    <a:pt x="226" y="56"/>
                  </a:lnTo>
                  <a:lnTo>
                    <a:pt x="202" y="52"/>
                  </a:lnTo>
                  <a:lnTo>
                    <a:pt x="186" y="61"/>
                  </a:lnTo>
                  <a:lnTo>
                    <a:pt x="172" y="86"/>
                  </a:lnTo>
                  <a:lnTo>
                    <a:pt x="147" y="70"/>
                  </a:lnTo>
                  <a:lnTo>
                    <a:pt x="152" y="45"/>
                  </a:lnTo>
                  <a:lnTo>
                    <a:pt x="145" y="29"/>
                  </a:lnTo>
                  <a:lnTo>
                    <a:pt x="127" y="34"/>
                  </a:lnTo>
                  <a:lnTo>
                    <a:pt x="122" y="52"/>
                  </a:lnTo>
                  <a:lnTo>
                    <a:pt x="111" y="65"/>
                  </a:lnTo>
                  <a:lnTo>
                    <a:pt x="97" y="65"/>
                  </a:lnTo>
                  <a:lnTo>
                    <a:pt x="40" y="56"/>
                  </a:lnTo>
                  <a:lnTo>
                    <a:pt x="20" y="74"/>
                  </a:lnTo>
                  <a:lnTo>
                    <a:pt x="22" y="95"/>
                  </a:lnTo>
                  <a:lnTo>
                    <a:pt x="27" y="111"/>
                  </a:lnTo>
                  <a:lnTo>
                    <a:pt x="0" y="136"/>
                  </a:lnTo>
                  <a:lnTo>
                    <a:pt x="6" y="152"/>
                  </a:lnTo>
                  <a:lnTo>
                    <a:pt x="15" y="161"/>
                  </a:lnTo>
                  <a:lnTo>
                    <a:pt x="0" y="181"/>
                  </a:lnTo>
                  <a:lnTo>
                    <a:pt x="0" y="211"/>
                  </a:lnTo>
                  <a:lnTo>
                    <a:pt x="6" y="222"/>
                  </a:lnTo>
                  <a:lnTo>
                    <a:pt x="22" y="222"/>
                  </a:lnTo>
                  <a:lnTo>
                    <a:pt x="31" y="231"/>
                  </a:lnTo>
                  <a:lnTo>
                    <a:pt x="40" y="252"/>
                  </a:lnTo>
                  <a:lnTo>
                    <a:pt x="40" y="274"/>
                  </a:lnTo>
                  <a:lnTo>
                    <a:pt x="56" y="277"/>
                  </a:lnTo>
                  <a:lnTo>
                    <a:pt x="70" y="274"/>
                  </a:lnTo>
                  <a:lnTo>
                    <a:pt x="115" y="227"/>
                  </a:lnTo>
                  <a:lnTo>
                    <a:pt x="136" y="236"/>
                  </a:lnTo>
                  <a:lnTo>
                    <a:pt x="177" y="256"/>
                  </a:lnTo>
                  <a:lnTo>
                    <a:pt x="206" y="277"/>
                  </a:lnTo>
                  <a:lnTo>
                    <a:pt x="211" y="302"/>
                  </a:lnTo>
                  <a:lnTo>
                    <a:pt x="226" y="320"/>
                  </a:lnTo>
                  <a:lnTo>
                    <a:pt x="236" y="349"/>
                  </a:lnTo>
                  <a:lnTo>
                    <a:pt x="245" y="392"/>
                  </a:lnTo>
                  <a:lnTo>
                    <a:pt x="256" y="415"/>
                  </a:lnTo>
                  <a:lnTo>
                    <a:pt x="272" y="431"/>
                  </a:lnTo>
                  <a:lnTo>
                    <a:pt x="301" y="442"/>
                  </a:lnTo>
                  <a:lnTo>
                    <a:pt x="326" y="486"/>
                  </a:lnTo>
                  <a:lnTo>
                    <a:pt x="351" y="517"/>
                  </a:lnTo>
                  <a:lnTo>
                    <a:pt x="376" y="536"/>
                  </a:lnTo>
                  <a:lnTo>
                    <a:pt x="422" y="588"/>
                  </a:lnTo>
                  <a:lnTo>
                    <a:pt x="453" y="588"/>
                  </a:lnTo>
                  <a:lnTo>
                    <a:pt x="492" y="622"/>
                  </a:lnTo>
                  <a:lnTo>
                    <a:pt x="492" y="656"/>
                  </a:lnTo>
                  <a:lnTo>
                    <a:pt x="503" y="663"/>
                  </a:lnTo>
                  <a:lnTo>
                    <a:pt x="528" y="647"/>
                  </a:lnTo>
                  <a:lnTo>
                    <a:pt x="533" y="663"/>
                  </a:lnTo>
                  <a:lnTo>
                    <a:pt x="533" y="683"/>
                  </a:lnTo>
                  <a:lnTo>
                    <a:pt x="558" y="706"/>
                  </a:lnTo>
                  <a:lnTo>
                    <a:pt x="567" y="717"/>
                  </a:lnTo>
                  <a:lnTo>
                    <a:pt x="599" y="708"/>
                  </a:lnTo>
                  <a:lnTo>
                    <a:pt x="603" y="722"/>
                  </a:lnTo>
                  <a:lnTo>
                    <a:pt x="599" y="749"/>
                  </a:lnTo>
                  <a:lnTo>
                    <a:pt x="617" y="776"/>
                  </a:lnTo>
                  <a:lnTo>
                    <a:pt x="621" y="797"/>
                  </a:lnTo>
                  <a:lnTo>
                    <a:pt x="628" y="817"/>
                  </a:lnTo>
                  <a:lnTo>
                    <a:pt x="624" y="833"/>
                  </a:lnTo>
                  <a:lnTo>
                    <a:pt x="608" y="851"/>
                  </a:lnTo>
                  <a:lnTo>
                    <a:pt x="603" y="872"/>
                  </a:lnTo>
                  <a:lnTo>
                    <a:pt x="592" y="894"/>
                  </a:lnTo>
                  <a:lnTo>
                    <a:pt x="594" y="917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5381BE94-2920-06FE-3A41-3E3CDED87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443" y="4272013"/>
              <a:ext cx="551502" cy="363347"/>
            </a:xfrm>
            <a:custGeom>
              <a:avLst/>
              <a:gdLst>
                <a:gd name="T0" fmla="*/ 146 w 334"/>
                <a:gd name="T1" fmla="*/ 25 h 220"/>
                <a:gd name="T2" fmla="*/ 131 w 334"/>
                <a:gd name="T3" fmla="*/ 17 h 220"/>
                <a:gd name="T4" fmla="*/ 132 w 334"/>
                <a:gd name="T5" fmla="*/ 13 h 220"/>
                <a:gd name="T6" fmla="*/ 125 w 334"/>
                <a:gd name="T7" fmla="*/ 8 h 220"/>
                <a:gd name="T8" fmla="*/ 117 w 334"/>
                <a:gd name="T9" fmla="*/ 0 h 220"/>
                <a:gd name="T10" fmla="*/ 108 w 334"/>
                <a:gd name="T11" fmla="*/ 8 h 220"/>
                <a:gd name="T12" fmla="*/ 104 w 334"/>
                <a:gd name="T13" fmla="*/ 5 h 220"/>
                <a:gd name="T14" fmla="*/ 92 w 334"/>
                <a:gd name="T15" fmla="*/ 12 h 220"/>
                <a:gd name="T16" fmla="*/ 92 w 334"/>
                <a:gd name="T17" fmla="*/ 15 h 220"/>
                <a:gd name="T18" fmla="*/ 82 w 334"/>
                <a:gd name="T19" fmla="*/ 19 h 220"/>
                <a:gd name="T20" fmla="*/ 49 w 334"/>
                <a:gd name="T21" fmla="*/ 37 h 220"/>
                <a:gd name="T22" fmla="*/ 42 w 334"/>
                <a:gd name="T23" fmla="*/ 43 h 220"/>
                <a:gd name="T24" fmla="*/ 42 w 334"/>
                <a:gd name="T25" fmla="*/ 54 h 220"/>
                <a:gd name="T26" fmla="*/ 30 w 334"/>
                <a:gd name="T27" fmla="*/ 56 h 220"/>
                <a:gd name="T28" fmla="*/ 9 w 334"/>
                <a:gd name="T29" fmla="*/ 72 h 220"/>
                <a:gd name="T30" fmla="*/ 9 w 334"/>
                <a:gd name="T31" fmla="*/ 79 h 220"/>
                <a:gd name="T32" fmla="*/ 0 w 334"/>
                <a:gd name="T33" fmla="*/ 86 h 220"/>
                <a:gd name="T34" fmla="*/ 4 w 334"/>
                <a:gd name="T35" fmla="*/ 95 h 220"/>
                <a:gd name="T36" fmla="*/ 11 w 334"/>
                <a:gd name="T37" fmla="*/ 90 h 220"/>
                <a:gd name="T38" fmla="*/ 25 w 334"/>
                <a:gd name="T39" fmla="*/ 82 h 220"/>
                <a:gd name="T40" fmla="*/ 39 w 334"/>
                <a:gd name="T41" fmla="*/ 81 h 220"/>
                <a:gd name="T42" fmla="*/ 49 w 334"/>
                <a:gd name="T43" fmla="*/ 82 h 220"/>
                <a:gd name="T44" fmla="*/ 52 w 334"/>
                <a:gd name="T45" fmla="*/ 95 h 220"/>
                <a:gd name="T46" fmla="*/ 51 w 334"/>
                <a:gd name="T47" fmla="*/ 105 h 220"/>
                <a:gd name="T48" fmla="*/ 58 w 334"/>
                <a:gd name="T49" fmla="*/ 109 h 220"/>
                <a:gd name="T50" fmla="*/ 66 w 334"/>
                <a:gd name="T51" fmla="*/ 115 h 220"/>
                <a:gd name="T52" fmla="*/ 85 w 334"/>
                <a:gd name="T53" fmla="*/ 116 h 220"/>
                <a:gd name="T54" fmla="*/ 123 w 334"/>
                <a:gd name="T55" fmla="*/ 120 h 220"/>
                <a:gd name="T56" fmla="*/ 131 w 334"/>
                <a:gd name="T57" fmla="*/ 116 h 220"/>
                <a:gd name="T58" fmla="*/ 137 w 334"/>
                <a:gd name="T59" fmla="*/ 109 h 220"/>
                <a:gd name="T60" fmla="*/ 139 w 334"/>
                <a:gd name="T61" fmla="*/ 100 h 220"/>
                <a:gd name="T62" fmla="*/ 156 w 334"/>
                <a:gd name="T63" fmla="*/ 100 h 220"/>
                <a:gd name="T64" fmla="*/ 159 w 334"/>
                <a:gd name="T65" fmla="*/ 106 h 220"/>
                <a:gd name="T66" fmla="*/ 159 w 334"/>
                <a:gd name="T67" fmla="*/ 123 h 220"/>
                <a:gd name="T68" fmla="*/ 176 w 334"/>
                <a:gd name="T69" fmla="*/ 132 h 220"/>
                <a:gd name="T70" fmla="*/ 190 w 334"/>
                <a:gd name="T71" fmla="*/ 116 h 220"/>
                <a:gd name="T72" fmla="*/ 204 w 334"/>
                <a:gd name="T73" fmla="*/ 111 h 220"/>
                <a:gd name="T74" fmla="*/ 220 w 334"/>
                <a:gd name="T75" fmla="*/ 114 h 220"/>
                <a:gd name="T76" fmla="*/ 233 w 334"/>
                <a:gd name="T77" fmla="*/ 119 h 220"/>
                <a:gd name="T78" fmla="*/ 237 w 334"/>
                <a:gd name="T79" fmla="*/ 123 h 220"/>
                <a:gd name="T80" fmla="*/ 241 w 334"/>
                <a:gd name="T81" fmla="*/ 108 h 220"/>
                <a:gd name="T82" fmla="*/ 250 w 334"/>
                <a:gd name="T83" fmla="*/ 95 h 220"/>
                <a:gd name="T84" fmla="*/ 271 w 334"/>
                <a:gd name="T85" fmla="*/ 92 h 220"/>
                <a:gd name="T86" fmla="*/ 277 w 334"/>
                <a:gd name="T87" fmla="*/ 82 h 220"/>
                <a:gd name="T88" fmla="*/ 271 w 334"/>
                <a:gd name="T89" fmla="*/ 74 h 220"/>
                <a:gd name="T90" fmla="*/ 262 w 334"/>
                <a:gd name="T91" fmla="*/ 70 h 220"/>
                <a:gd name="T92" fmla="*/ 234 w 334"/>
                <a:gd name="T93" fmla="*/ 67 h 220"/>
                <a:gd name="T94" fmla="*/ 234 w 334"/>
                <a:gd name="T95" fmla="*/ 57 h 220"/>
                <a:gd name="T96" fmla="*/ 234 w 334"/>
                <a:gd name="T97" fmla="*/ 49 h 220"/>
                <a:gd name="T98" fmla="*/ 234 w 334"/>
                <a:gd name="T99" fmla="*/ 40 h 220"/>
                <a:gd name="T100" fmla="*/ 218 w 334"/>
                <a:gd name="T101" fmla="*/ 34 h 220"/>
                <a:gd name="T102" fmla="*/ 211 w 334"/>
                <a:gd name="T103" fmla="*/ 37 h 220"/>
                <a:gd name="T104" fmla="*/ 194 w 334"/>
                <a:gd name="T105" fmla="*/ 28 h 220"/>
                <a:gd name="T106" fmla="*/ 193 w 334"/>
                <a:gd name="T107" fmla="*/ 23 h 220"/>
                <a:gd name="T108" fmla="*/ 187 w 334"/>
                <a:gd name="T109" fmla="*/ 18 h 220"/>
                <a:gd name="T110" fmla="*/ 187 w 334"/>
                <a:gd name="T111" fmla="*/ 15 h 220"/>
                <a:gd name="T112" fmla="*/ 174 w 334"/>
                <a:gd name="T113" fmla="*/ 12 h 220"/>
                <a:gd name="T114" fmla="*/ 168 w 334"/>
                <a:gd name="T115" fmla="*/ 17 h 220"/>
                <a:gd name="T116" fmla="*/ 158 w 334"/>
                <a:gd name="T117" fmla="*/ 22 h 220"/>
                <a:gd name="T118" fmla="*/ 146 w 334"/>
                <a:gd name="T119" fmla="*/ 25 h 2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4"/>
                <a:gd name="T181" fmla="*/ 0 h 220"/>
                <a:gd name="T182" fmla="*/ 334 w 334"/>
                <a:gd name="T183" fmla="*/ 220 h 2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4" h="220">
                  <a:moveTo>
                    <a:pt x="175" y="41"/>
                  </a:moveTo>
                  <a:lnTo>
                    <a:pt x="157" y="27"/>
                  </a:lnTo>
                  <a:lnTo>
                    <a:pt x="159" y="22"/>
                  </a:lnTo>
                  <a:lnTo>
                    <a:pt x="150" y="13"/>
                  </a:lnTo>
                  <a:lnTo>
                    <a:pt x="141" y="0"/>
                  </a:lnTo>
                  <a:lnTo>
                    <a:pt x="130" y="13"/>
                  </a:lnTo>
                  <a:lnTo>
                    <a:pt x="125" y="9"/>
                  </a:lnTo>
                  <a:lnTo>
                    <a:pt x="111" y="20"/>
                  </a:lnTo>
                  <a:lnTo>
                    <a:pt x="111" y="25"/>
                  </a:lnTo>
                  <a:lnTo>
                    <a:pt x="98" y="31"/>
                  </a:lnTo>
                  <a:lnTo>
                    <a:pt x="59" y="61"/>
                  </a:lnTo>
                  <a:lnTo>
                    <a:pt x="50" y="73"/>
                  </a:lnTo>
                  <a:lnTo>
                    <a:pt x="50" y="88"/>
                  </a:lnTo>
                  <a:lnTo>
                    <a:pt x="36" y="93"/>
                  </a:lnTo>
                  <a:lnTo>
                    <a:pt x="9" y="120"/>
                  </a:lnTo>
                  <a:lnTo>
                    <a:pt x="9" y="132"/>
                  </a:lnTo>
                  <a:lnTo>
                    <a:pt x="0" y="143"/>
                  </a:lnTo>
                  <a:lnTo>
                    <a:pt x="4" y="159"/>
                  </a:lnTo>
                  <a:lnTo>
                    <a:pt x="15" y="150"/>
                  </a:lnTo>
                  <a:lnTo>
                    <a:pt x="29" y="136"/>
                  </a:lnTo>
                  <a:lnTo>
                    <a:pt x="47" y="134"/>
                  </a:lnTo>
                  <a:lnTo>
                    <a:pt x="59" y="136"/>
                  </a:lnTo>
                  <a:lnTo>
                    <a:pt x="63" y="159"/>
                  </a:lnTo>
                  <a:lnTo>
                    <a:pt x="61" y="173"/>
                  </a:lnTo>
                  <a:lnTo>
                    <a:pt x="70" y="182"/>
                  </a:lnTo>
                  <a:lnTo>
                    <a:pt x="79" y="189"/>
                  </a:lnTo>
                  <a:lnTo>
                    <a:pt x="102" y="191"/>
                  </a:lnTo>
                  <a:lnTo>
                    <a:pt x="148" y="198"/>
                  </a:lnTo>
                  <a:lnTo>
                    <a:pt x="157" y="191"/>
                  </a:lnTo>
                  <a:lnTo>
                    <a:pt x="164" y="182"/>
                  </a:lnTo>
                  <a:lnTo>
                    <a:pt x="168" y="164"/>
                  </a:lnTo>
                  <a:lnTo>
                    <a:pt x="187" y="164"/>
                  </a:lnTo>
                  <a:lnTo>
                    <a:pt x="191" y="175"/>
                  </a:lnTo>
                  <a:lnTo>
                    <a:pt x="191" y="203"/>
                  </a:lnTo>
                  <a:lnTo>
                    <a:pt x="212" y="219"/>
                  </a:lnTo>
                  <a:lnTo>
                    <a:pt x="228" y="193"/>
                  </a:lnTo>
                  <a:lnTo>
                    <a:pt x="246" y="184"/>
                  </a:lnTo>
                  <a:lnTo>
                    <a:pt x="264" y="187"/>
                  </a:lnTo>
                  <a:lnTo>
                    <a:pt x="280" y="196"/>
                  </a:lnTo>
                  <a:lnTo>
                    <a:pt x="285" y="203"/>
                  </a:lnTo>
                  <a:lnTo>
                    <a:pt x="289" y="180"/>
                  </a:lnTo>
                  <a:lnTo>
                    <a:pt x="301" y="157"/>
                  </a:lnTo>
                  <a:lnTo>
                    <a:pt x="326" y="152"/>
                  </a:lnTo>
                  <a:lnTo>
                    <a:pt x="333" y="136"/>
                  </a:lnTo>
                  <a:lnTo>
                    <a:pt x="326" y="123"/>
                  </a:lnTo>
                  <a:lnTo>
                    <a:pt x="314" y="116"/>
                  </a:lnTo>
                  <a:lnTo>
                    <a:pt x="282" y="111"/>
                  </a:lnTo>
                  <a:lnTo>
                    <a:pt x="282" y="95"/>
                  </a:lnTo>
                  <a:lnTo>
                    <a:pt x="282" y="79"/>
                  </a:lnTo>
                  <a:lnTo>
                    <a:pt x="282" y="66"/>
                  </a:lnTo>
                  <a:lnTo>
                    <a:pt x="262" y="57"/>
                  </a:lnTo>
                  <a:lnTo>
                    <a:pt x="253" y="61"/>
                  </a:lnTo>
                  <a:lnTo>
                    <a:pt x="234" y="47"/>
                  </a:lnTo>
                  <a:lnTo>
                    <a:pt x="232" y="38"/>
                  </a:lnTo>
                  <a:lnTo>
                    <a:pt x="225" y="29"/>
                  </a:lnTo>
                  <a:lnTo>
                    <a:pt x="225" y="25"/>
                  </a:lnTo>
                  <a:lnTo>
                    <a:pt x="209" y="20"/>
                  </a:lnTo>
                  <a:lnTo>
                    <a:pt x="202" y="27"/>
                  </a:lnTo>
                  <a:lnTo>
                    <a:pt x="189" y="36"/>
                  </a:lnTo>
                  <a:lnTo>
                    <a:pt x="175" y="4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F527B9E-9609-119A-076F-03640C895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5570" y="4232681"/>
              <a:ext cx="833305" cy="382076"/>
            </a:xfrm>
            <a:custGeom>
              <a:avLst/>
              <a:gdLst>
                <a:gd name="T0" fmla="*/ 18 w 507"/>
                <a:gd name="T1" fmla="*/ 48 h 232"/>
                <a:gd name="T2" fmla="*/ 32 w 507"/>
                <a:gd name="T3" fmla="*/ 55 h 232"/>
                <a:gd name="T4" fmla="*/ 58 w 507"/>
                <a:gd name="T5" fmla="*/ 54 h 232"/>
                <a:gd name="T6" fmla="*/ 81 w 507"/>
                <a:gd name="T7" fmla="*/ 53 h 232"/>
                <a:gd name="T8" fmla="*/ 107 w 507"/>
                <a:gd name="T9" fmla="*/ 60 h 232"/>
                <a:gd name="T10" fmla="*/ 125 w 507"/>
                <a:gd name="T11" fmla="*/ 57 h 232"/>
                <a:gd name="T12" fmla="*/ 157 w 507"/>
                <a:gd name="T13" fmla="*/ 54 h 232"/>
                <a:gd name="T14" fmla="*/ 191 w 507"/>
                <a:gd name="T15" fmla="*/ 68 h 232"/>
                <a:gd name="T16" fmla="*/ 207 w 507"/>
                <a:gd name="T17" fmla="*/ 54 h 232"/>
                <a:gd name="T18" fmla="*/ 194 w 507"/>
                <a:gd name="T19" fmla="*/ 27 h 232"/>
                <a:gd name="T20" fmla="*/ 250 w 507"/>
                <a:gd name="T21" fmla="*/ 4 h 232"/>
                <a:gd name="T22" fmla="*/ 266 w 507"/>
                <a:gd name="T23" fmla="*/ 13 h 232"/>
                <a:gd name="T24" fmla="*/ 306 w 507"/>
                <a:gd name="T25" fmla="*/ 2 h 232"/>
                <a:gd name="T26" fmla="*/ 353 w 507"/>
                <a:gd name="T27" fmla="*/ 12 h 232"/>
                <a:gd name="T28" fmla="*/ 379 w 507"/>
                <a:gd name="T29" fmla="*/ 5 h 232"/>
                <a:gd name="T30" fmla="*/ 404 w 507"/>
                <a:gd name="T31" fmla="*/ 35 h 232"/>
                <a:gd name="T32" fmla="*/ 411 w 507"/>
                <a:gd name="T33" fmla="*/ 55 h 232"/>
                <a:gd name="T34" fmla="*/ 391 w 507"/>
                <a:gd name="T35" fmla="*/ 68 h 232"/>
                <a:gd name="T36" fmla="*/ 395 w 507"/>
                <a:gd name="T37" fmla="*/ 80 h 232"/>
                <a:gd name="T38" fmla="*/ 388 w 507"/>
                <a:gd name="T39" fmla="*/ 99 h 232"/>
                <a:gd name="T40" fmla="*/ 365 w 507"/>
                <a:gd name="T41" fmla="*/ 115 h 232"/>
                <a:gd name="T42" fmla="*/ 348 w 507"/>
                <a:gd name="T43" fmla="*/ 126 h 232"/>
                <a:gd name="T44" fmla="*/ 302 w 507"/>
                <a:gd name="T45" fmla="*/ 128 h 232"/>
                <a:gd name="T46" fmla="*/ 265 w 507"/>
                <a:gd name="T47" fmla="*/ 138 h 232"/>
                <a:gd name="T48" fmla="*/ 202 w 507"/>
                <a:gd name="T49" fmla="*/ 128 h 232"/>
                <a:gd name="T50" fmla="*/ 141 w 507"/>
                <a:gd name="T51" fmla="*/ 111 h 232"/>
                <a:gd name="T52" fmla="*/ 137 w 507"/>
                <a:gd name="T53" fmla="*/ 94 h 232"/>
                <a:gd name="T54" fmla="*/ 98 w 507"/>
                <a:gd name="T55" fmla="*/ 93 h 232"/>
                <a:gd name="T56" fmla="*/ 47 w 507"/>
                <a:gd name="T57" fmla="*/ 87 h 232"/>
                <a:gd name="T58" fmla="*/ 26 w 507"/>
                <a:gd name="T59" fmla="*/ 82 h 232"/>
                <a:gd name="T60" fmla="*/ 11 w 507"/>
                <a:gd name="T61" fmla="*/ 70 h 232"/>
                <a:gd name="T62" fmla="*/ 0 w 507"/>
                <a:gd name="T63" fmla="*/ 49 h 2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07"/>
                <a:gd name="T97" fmla="*/ 0 h 232"/>
                <a:gd name="T98" fmla="*/ 507 w 507"/>
                <a:gd name="T99" fmla="*/ 232 h 2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07" h="232">
                  <a:moveTo>
                    <a:pt x="0" y="83"/>
                  </a:moveTo>
                  <a:lnTo>
                    <a:pt x="22" y="81"/>
                  </a:lnTo>
                  <a:lnTo>
                    <a:pt x="29" y="79"/>
                  </a:lnTo>
                  <a:lnTo>
                    <a:pt x="40" y="92"/>
                  </a:lnTo>
                  <a:lnTo>
                    <a:pt x="54" y="88"/>
                  </a:lnTo>
                  <a:lnTo>
                    <a:pt x="70" y="90"/>
                  </a:lnTo>
                  <a:lnTo>
                    <a:pt x="81" y="97"/>
                  </a:lnTo>
                  <a:lnTo>
                    <a:pt x="99" y="88"/>
                  </a:lnTo>
                  <a:lnTo>
                    <a:pt x="122" y="88"/>
                  </a:lnTo>
                  <a:lnTo>
                    <a:pt x="131" y="99"/>
                  </a:lnTo>
                  <a:lnTo>
                    <a:pt x="147" y="101"/>
                  </a:lnTo>
                  <a:lnTo>
                    <a:pt x="154" y="95"/>
                  </a:lnTo>
                  <a:lnTo>
                    <a:pt x="181" y="90"/>
                  </a:lnTo>
                  <a:lnTo>
                    <a:pt x="192" y="90"/>
                  </a:lnTo>
                  <a:lnTo>
                    <a:pt x="211" y="97"/>
                  </a:lnTo>
                  <a:lnTo>
                    <a:pt x="233" y="113"/>
                  </a:lnTo>
                  <a:lnTo>
                    <a:pt x="251" y="106"/>
                  </a:lnTo>
                  <a:lnTo>
                    <a:pt x="254" y="90"/>
                  </a:lnTo>
                  <a:lnTo>
                    <a:pt x="242" y="72"/>
                  </a:lnTo>
                  <a:lnTo>
                    <a:pt x="238" y="45"/>
                  </a:lnTo>
                  <a:lnTo>
                    <a:pt x="294" y="6"/>
                  </a:lnTo>
                  <a:lnTo>
                    <a:pt x="306" y="6"/>
                  </a:lnTo>
                  <a:lnTo>
                    <a:pt x="308" y="20"/>
                  </a:lnTo>
                  <a:lnTo>
                    <a:pt x="326" y="22"/>
                  </a:lnTo>
                  <a:lnTo>
                    <a:pt x="360" y="18"/>
                  </a:lnTo>
                  <a:lnTo>
                    <a:pt x="376" y="2"/>
                  </a:lnTo>
                  <a:lnTo>
                    <a:pt x="422" y="0"/>
                  </a:lnTo>
                  <a:lnTo>
                    <a:pt x="431" y="20"/>
                  </a:lnTo>
                  <a:lnTo>
                    <a:pt x="449" y="20"/>
                  </a:lnTo>
                  <a:lnTo>
                    <a:pt x="465" y="9"/>
                  </a:lnTo>
                  <a:lnTo>
                    <a:pt x="494" y="27"/>
                  </a:lnTo>
                  <a:lnTo>
                    <a:pt x="494" y="58"/>
                  </a:lnTo>
                  <a:lnTo>
                    <a:pt x="506" y="72"/>
                  </a:lnTo>
                  <a:lnTo>
                    <a:pt x="503" y="92"/>
                  </a:lnTo>
                  <a:lnTo>
                    <a:pt x="494" y="113"/>
                  </a:lnTo>
                  <a:lnTo>
                    <a:pt x="478" y="113"/>
                  </a:lnTo>
                  <a:lnTo>
                    <a:pt x="474" y="117"/>
                  </a:lnTo>
                  <a:lnTo>
                    <a:pt x="483" y="133"/>
                  </a:lnTo>
                  <a:lnTo>
                    <a:pt x="483" y="151"/>
                  </a:lnTo>
                  <a:lnTo>
                    <a:pt x="474" y="165"/>
                  </a:lnTo>
                  <a:lnTo>
                    <a:pt x="449" y="178"/>
                  </a:lnTo>
                  <a:lnTo>
                    <a:pt x="447" y="192"/>
                  </a:lnTo>
                  <a:lnTo>
                    <a:pt x="447" y="206"/>
                  </a:lnTo>
                  <a:lnTo>
                    <a:pt x="426" y="210"/>
                  </a:lnTo>
                  <a:lnTo>
                    <a:pt x="388" y="208"/>
                  </a:lnTo>
                  <a:lnTo>
                    <a:pt x="369" y="215"/>
                  </a:lnTo>
                  <a:lnTo>
                    <a:pt x="338" y="215"/>
                  </a:lnTo>
                  <a:lnTo>
                    <a:pt x="324" y="231"/>
                  </a:lnTo>
                  <a:lnTo>
                    <a:pt x="272" y="212"/>
                  </a:lnTo>
                  <a:lnTo>
                    <a:pt x="247" y="215"/>
                  </a:lnTo>
                  <a:lnTo>
                    <a:pt x="181" y="201"/>
                  </a:lnTo>
                  <a:lnTo>
                    <a:pt x="172" y="185"/>
                  </a:lnTo>
                  <a:lnTo>
                    <a:pt x="172" y="167"/>
                  </a:lnTo>
                  <a:lnTo>
                    <a:pt x="167" y="158"/>
                  </a:lnTo>
                  <a:lnTo>
                    <a:pt x="161" y="154"/>
                  </a:lnTo>
                  <a:lnTo>
                    <a:pt x="120" y="156"/>
                  </a:lnTo>
                  <a:lnTo>
                    <a:pt x="63" y="160"/>
                  </a:lnTo>
                  <a:lnTo>
                    <a:pt x="58" y="147"/>
                  </a:lnTo>
                  <a:lnTo>
                    <a:pt x="47" y="142"/>
                  </a:lnTo>
                  <a:lnTo>
                    <a:pt x="31" y="138"/>
                  </a:lnTo>
                  <a:lnTo>
                    <a:pt x="15" y="133"/>
                  </a:lnTo>
                  <a:lnTo>
                    <a:pt x="15" y="117"/>
                  </a:lnTo>
                  <a:lnTo>
                    <a:pt x="15" y="95"/>
                  </a:lnTo>
                  <a:lnTo>
                    <a:pt x="0" y="83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9F44FE61-0D35-A6EF-50B2-BBCB7E5EC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873" y="4281377"/>
              <a:ext cx="783168" cy="470104"/>
            </a:xfrm>
            <a:custGeom>
              <a:avLst/>
              <a:gdLst>
                <a:gd name="T0" fmla="*/ 2 w 474"/>
                <a:gd name="T1" fmla="*/ 107 h 286"/>
                <a:gd name="T2" fmla="*/ 14 w 474"/>
                <a:gd name="T3" fmla="*/ 114 h 286"/>
                <a:gd name="T4" fmla="*/ 11 w 474"/>
                <a:gd name="T5" fmla="*/ 118 h 286"/>
                <a:gd name="T6" fmla="*/ 16 w 474"/>
                <a:gd name="T7" fmla="*/ 126 h 286"/>
                <a:gd name="T8" fmla="*/ 27 w 474"/>
                <a:gd name="T9" fmla="*/ 126 h 286"/>
                <a:gd name="T10" fmla="*/ 67 w 474"/>
                <a:gd name="T11" fmla="*/ 153 h 286"/>
                <a:gd name="T12" fmla="*/ 77 w 474"/>
                <a:gd name="T13" fmla="*/ 154 h 286"/>
                <a:gd name="T14" fmla="*/ 109 w 474"/>
                <a:gd name="T15" fmla="*/ 169 h 286"/>
                <a:gd name="T16" fmla="*/ 127 w 474"/>
                <a:gd name="T17" fmla="*/ 161 h 286"/>
                <a:gd name="T18" fmla="*/ 149 w 474"/>
                <a:gd name="T19" fmla="*/ 162 h 286"/>
                <a:gd name="T20" fmla="*/ 157 w 474"/>
                <a:gd name="T21" fmla="*/ 165 h 286"/>
                <a:gd name="T22" fmla="*/ 175 w 474"/>
                <a:gd name="T23" fmla="*/ 161 h 286"/>
                <a:gd name="T24" fmla="*/ 208 w 474"/>
                <a:gd name="T25" fmla="*/ 150 h 286"/>
                <a:gd name="T26" fmla="*/ 248 w 474"/>
                <a:gd name="T27" fmla="*/ 147 h 286"/>
                <a:gd name="T28" fmla="*/ 266 w 474"/>
                <a:gd name="T29" fmla="*/ 148 h 286"/>
                <a:gd name="T30" fmla="*/ 271 w 474"/>
                <a:gd name="T31" fmla="*/ 154 h 286"/>
                <a:gd name="T32" fmla="*/ 285 w 474"/>
                <a:gd name="T33" fmla="*/ 143 h 286"/>
                <a:gd name="T34" fmla="*/ 303 w 474"/>
                <a:gd name="T35" fmla="*/ 139 h 286"/>
                <a:gd name="T36" fmla="*/ 320 w 474"/>
                <a:gd name="T37" fmla="*/ 136 h 286"/>
                <a:gd name="T38" fmla="*/ 352 w 474"/>
                <a:gd name="T39" fmla="*/ 114 h 286"/>
                <a:gd name="T40" fmla="*/ 361 w 474"/>
                <a:gd name="T41" fmla="*/ 102 h 286"/>
                <a:gd name="T42" fmla="*/ 364 w 474"/>
                <a:gd name="T43" fmla="*/ 75 h 286"/>
                <a:gd name="T44" fmla="*/ 367 w 474"/>
                <a:gd name="T45" fmla="*/ 54 h 286"/>
                <a:gd name="T46" fmla="*/ 381 w 474"/>
                <a:gd name="T47" fmla="*/ 54 h 286"/>
                <a:gd name="T48" fmla="*/ 388 w 474"/>
                <a:gd name="T49" fmla="*/ 47 h 286"/>
                <a:gd name="T50" fmla="*/ 395 w 474"/>
                <a:gd name="T51" fmla="*/ 39 h 286"/>
                <a:gd name="T52" fmla="*/ 383 w 474"/>
                <a:gd name="T53" fmla="*/ 34 h 286"/>
                <a:gd name="T54" fmla="*/ 378 w 474"/>
                <a:gd name="T55" fmla="*/ 36 h 286"/>
                <a:gd name="T56" fmla="*/ 358 w 474"/>
                <a:gd name="T57" fmla="*/ 34 h 286"/>
                <a:gd name="T58" fmla="*/ 348 w 474"/>
                <a:gd name="T59" fmla="*/ 22 h 286"/>
                <a:gd name="T60" fmla="*/ 337 w 474"/>
                <a:gd name="T61" fmla="*/ 11 h 286"/>
                <a:gd name="T62" fmla="*/ 326 w 474"/>
                <a:gd name="T63" fmla="*/ 11 h 286"/>
                <a:gd name="T64" fmla="*/ 307 w 474"/>
                <a:gd name="T65" fmla="*/ 0 h 286"/>
                <a:gd name="T66" fmla="*/ 298 w 474"/>
                <a:gd name="T67" fmla="*/ 2 h 286"/>
                <a:gd name="T68" fmla="*/ 258 w 474"/>
                <a:gd name="T69" fmla="*/ 5 h 286"/>
                <a:gd name="T70" fmla="*/ 252 w 474"/>
                <a:gd name="T71" fmla="*/ 12 h 286"/>
                <a:gd name="T72" fmla="*/ 240 w 474"/>
                <a:gd name="T73" fmla="*/ 22 h 286"/>
                <a:gd name="T74" fmla="*/ 227 w 474"/>
                <a:gd name="T75" fmla="*/ 26 h 286"/>
                <a:gd name="T76" fmla="*/ 214 w 474"/>
                <a:gd name="T77" fmla="*/ 30 h 286"/>
                <a:gd name="T78" fmla="*/ 205 w 474"/>
                <a:gd name="T79" fmla="*/ 26 h 286"/>
                <a:gd name="T80" fmla="*/ 196 w 474"/>
                <a:gd name="T81" fmla="*/ 22 h 286"/>
                <a:gd name="T82" fmla="*/ 189 w 474"/>
                <a:gd name="T83" fmla="*/ 22 h 286"/>
                <a:gd name="T84" fmla="*/ 178 w 474"/>
                <a:gd name="T85" fmla="*/ 25 h 286"/>
                <a:gd name="T86" fmla="*/ 161 w 474"/>
                <a:gd name="T87" fmla="*/ 32 h 286"/>
                <a:gd name="T88" fmla="*/ 128 w 474"/>
                <a:gd name="T89" fmla="*/ 41 h 286"/>
                <a:gd name="T90" fmla="*/ 114 w 474"/>
                <a:gd name="T91" fmla="*/ 42 h 286"/>
                <a:gd name="T92" fmla="*/ 77 w 474"/>
                <a:gd name="T93" fmla="*/ 41 h 286"/>
                <a:gd name="T94" fmla="*/ 73 w 474"/>
                <a:gd name="T95" fmla="*/ 41 h 286"/>
                <a:gd name="T96" fmla="*/ 65 w 474"/>
                <a:gd name="T97" fmla="*/ 31 h 286"/>
                <a:gd name="T98" fmla="*/ 52 w 474"/>
                <a:gd name="T99" fmla="*/ 25 h 286"/>
                <a:gd name="T100" fmla="*/ 50 w 474"/>
                <a:gd name="T101" fmla="*/ 30 h 286"/>
                <a:gd name="T102" fmla="*/ 48 w 474"/>
                <a:gd name="T103" fmla="*/ 39 h 286"/>
                <a:gd name="T104" fmla="*/ 42 w 474"/>
                <a:gd name="T105" fmla="*/ 50 h 286"/>
                <a:gd name="T106" fmla="*/ 29 w 474"/>
                <a:gd name="T107" fmla="*/ 50 h 286"/>
                <a:gd name="T108" fmla="*/ 25 w 474"/>
                <a:gd name="T109" fmla="*/ 53 h 286"/>
                <a:gd name="T110" fmla="*/ 31 w 474"/>
                <a:gd name="T111" fmla="*/ 61 h 286"/>
                <a:gd name="T112" fmla="*/ 30 w 474"/>
                <a:gd name="T113" fmla="*/ 71 h 286"/>
                <a:gd name="T114" fmla="*/ 21 w 474"/>
                <a:gd name="T115" fmla="*/ 80 h 286"/>
                <a:gd name="T116" fmla="*/ 14 w 474"/>
                <a:gd name="T117" fmla="*/ 85 h 286"/>
                <a:gd name="T118" fmla="*/ 4 w 474"/>
                <a:gd name="T119" fmla="*/ 90 h 286"/>
                <a:gd name="T120" fmla="*/ 0 w 474"/>
                <a:gd name="T121" fmla="*/ 97 h 286"/>
                <a:gd name="T122" fmla="*/ 2 w 474"/>
                <a:gd name="T123" fmla="*/ 107 h 2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74"/>
                <a:gd name="T187" fmla="*/ 0 h 286"/>
                <a:gd name="T188" fmla="*/ 474 w 474"/>
                <a:gd name="T189" fmla="*/ 286 h 2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74" h="286">
                  <a:moveTo>
                    <a:pt x="2" y="180"/>
                  </a:moveTo>
                  <a:lnTo>
                    <a:pt x="18" y="193"/>
                  </a:lnTo>
                  <a:lnTo>
                    <a:pt x="15" y="200"/>
                  </a:lnTo>
                  <a:lnTo>
                    <a:pt x="20" y="212"/>
                  </a:lnTo>
                  <a:lnTo>
                    <a:pt x="31" y="212"/>
                  </a:lnTo>
                  <a:lnTo>
                    <a:pt x="79" y="257"/>
                  </a:lnTo>
                  <a:lnTo>
                    <a:pt x="93" y="259"/>
                  </a:lnTo>
                  <a:lnTo>
                    <a:pt x="131" y="285"/>
                  </a:lnTo>
                  <a:lnTo>
                    <a:pt x="152" y="271"/>
                  </a:lnTo>
                  <a:lnTo>
                    <a:pt x="179" y="273"/>
                  </a:lnTo>
                  <a:lnTo>
                    <a:pt x="188" y="278"/>
                  </a:lnTo>
                  <a:lnTo>
                    <a:pt x="209" y="271"/>
                  </a:lnTo>
                  <a:lnTo>
                    <a:pt x="250" y="253"/>
                  </a:lnTo>
                  <a:lnTo>
                    <a:pt x="297" y="246"/>
                  </a:lnTo>
                  <a:lnTo>
                    <a:pt x="318" y="250"/>
                  </a:lnTo>
                  <a:lnTo>
                    <a:pt x="325" y="259"/>
                  </a:lnTo>
                  <a:lnTo>
                    <a:pt x="341" y="241"/>
                  </a:lnTo>
                  <a:lnTo>
                    <a:pt x="363" y="234"/>
                  </a:lnTo>
                  <a:lnTo>
                    <a:pt x="384" y="230"/>
                  </a:lnTo>
                  <a:lnTo>
                    <a:pt x="422" y="193"/>
                  </a:lnTo>
                  <a:lnTo>
                    <a:pt x="432" y="171"/>
                  </a:lnTo>
                  <a:lnTo>
                    <a:pt x="436" y="127"/>
                  </a:lnTo>
                  <a:lnTo>
                    <a:pt x="441" y="91"/>
                  </a:lnTo>
                  <a:lnTo>
                    <a:pt x="457" y="91"/>
                  </a:lnTo>
                  <a:lnTo>
                    <a:pt x="466" y="77"/>
                  </a:lnTo>
                  <a:lnTo>
                    <a:pt x="473" y="66"/>
                  </a:lnTo>
                  <a:lnTo>
                    <a:pt x="459" y="57"/>
                  </a:lnTo>
                  <a:lnTo>
                    <a:pt x="452" y="61"/>
                  </a:lnTo>
                  <a:lnTo>
                    <a:pt x="429" y="57"/>
                  </a:lnTo>
                  <a:lnTo>
                    <a:pt x="418" y="38"/>
                  </a:lnTo>
                  <a:lnTo>
                    <a:pt x="404" y="18"/>
                  </a:lnTo>
                  <a:lnTo>
                    <a:pt x="391" y="18"/>
                  </a:lnTo>
                  <a:lnTo>
                    <a:pt x="368" y="0"/>
                  </a:lnTo>
                  <a:lnTo>
                    <a:pt x="357" y="2"/>
                  </a:lnTo>
                  <a:lnTo>
                    <a:pt x="309" y="9"/>
                  </a:lnTo>
                  <a:lnTo>
                    <a:pt x="302" y="20"/>
                  </a:lnTo>
                  <a:lnTo>
                    <a:pt x="288" y="36"/>
                  </a:lnTo>
                  <a:lnTo>
                    <a:pt x="272" y="45"/>
                  </a:lnTo>
                  <a:lnTo>
                    <a:pt x="256" y="50"/>
                  </a:lnTo>
                  <a:lnTo>
                    <a:pt x="245" y="45"/>
                  </a:lnTo>
                  <a:lnTo>
                    <a:pt x="234" y="38"/>
                  </a:lnTo>
                  <a:lnTo>
                    <a:pt x="227" y="36"/>
                  </a:lnTo>
                  <a:lnTo>
                    <a:pt x="213" y="43"/>
                  </a:lnTo>
                  <a:lnTo>
                    <a:pt x="193" y="54"/>
                  </a:lnTo>
                  <a:lnTo>
                    <a:pt x="154" y="70"/>
                  </a:lnTo>
                  <a:lnTo>
                    <a:pt x="136" y="72"/>
                  </a:lnTo>
                  <a:lnTo>
                    <a:pt x="93" y="70"/>
                  </a:lnTo>
                  <a:lnTo>
                    <a:pt x="88" y="68"/>
                  </a:lnTo>
                  <a:lnTo>
                    <a:pt x="77" y="52"/>
                  </a:lnTo>
                  <a:lnTo>
                    <a:pt x="63" y="43"/>
                  </a:lnTo>
                  <a:lnTo>
                    <a:pt x="59" y="50"/>
                  </a:lnTo>
                  <a:lnTo>
                    <a:pt x="56" y="66"/>
                  </a:lnTo>
                  <a:lnTo>
                    <a:pt x="50" y="84"/>
                  </a:lnTo>
                  <a:lnTo>
                    <a:pt x="34" y="84"/>
                  </a:lnTo>
                  <a:lnTo>
                    <a:pt x="29" y="88"/>
                  </a:lnTo>
                  <a:lnTo>
                    <a:pt x="38" y="104"/>
                  </a:lnTo>
                  <a:lnTo>
                    <a:pt x="36" y="120"/>
                  </a:lnTo>
                  <a:lnTo>
                    <a:pt x="25" y="136"/>
                  </a:lnTo>
                  <a:lnTo>
                    <a:pt x="18" y="143"/>
                  </a:lnTo>
                  <a:lnTo>
                    <a:pt x="4" y="150"/>
                  </a:lnTo>
                  <a:lnTo>
                    <a:pt x="0" y="164"/>
                  </a:lnTo>
                  <a:lnTo>
                    <a:pt x="2" y="18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A8BA833C-4052-158B-14FD-A42310A4C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205" y="4577299"/>
              <a:ext cx="368245" cy="213513"/>
            </a:xfrm>
            <a:custGeom>
              <a:avLst/>
              <a:gdLst>
                <a:gd name="T0" fmla="*/ 16 w 224"/>
                <a:gd name="T1" fmla="*/ 40 h 130"/>
                <a:gd name="T2" fmla="*/ 32 w 224"/>
                <a:gd name="T3" fmla="*/ 54 h 130"/>
                <a:gd name="T4" fmla="*/ 28 w 224"/>
                <a:gd name="T5" fmla="*/ 61 h 130"/>
                <a:gd name="T6" fmla="*/ 21 w 224"/>
                <a:gd name="T7" fmla="*/ 65 h 130"/>
                <a:gd name="T8" fmla="*/ 10 w 224"/>
                <a:gd name="T9" fmla="*/ 67 h 130"/>
                <a:gd name="T10" fmla="*/ 0 w 224"/>
                <a:gd name="T11" fmla="*/ 68 h 130"/>
                <a:gd name="T12" fmla="*/ 18 w 224"/>
                <a:gd name="T13" fmla="*/ 74 h 130"/>
                <a:gd name="T14" fmla="*/ 26 w 224"/>
                <a:gd name="T15" fmla="*/ 76 h 130"/>
                <a:gd name="T16" fmla="*/ 48 w 224"/>
                <a:gd name="T17" fmla="*/ 65 h 130"/>
                <a:gd name="T18" fmla="*/ 98 w 224"/>
                <a:gd name="T19" fmla="*/ 74 h 130"/>
                <a:gd name="T20" fmla="*/ 131 w 224"/>
                <a:gd name="T21" fmla="*/ 47 h 130"/>
                <a:gd name="T22" fmla="*/ 139 w 224"/>
                <a:gd name="T23" fmla="*/ 37 h 130"/>
                <a:gd name="T24" fmla="*/ 145 w 224"/>
                <a:gd name="T25" fmla="*/ 34 h 130"/>
                <a:gd name="T26" fmla="*/ 164 w 224"/>
                <a:gd name="T27" fmla="*/ 35 h 130"/>
                <a:gd name="T28" fmla="*/ 183 w 224"/>
                <a:gd name="T29" fmla="*/ 19 h 130"/>
                <a:gd name="T30" fmla="*/ 180 w 224"/>
                <a:gd name="T31" fmla="*/ 9 h 130"/>
                <a:gd name="T32" fmla="*/ 166 w 224"/>
                <a:gd name="T33" fmla="*/ 0 h 130"/>
                <a:gd name="T34" fmla="*/ 158 w 224"/>
                <a:gd name="T35" fmla="*/ 2 h 130"/>
                <a:gd name="T36" fmla="*/ 150 w 224"/>
                <a:gd name="T37" fmla="*/ 4 h 130"/>
                <a:gd name="T38" fmla="*/ 133 w 224"/>
                <a:gd name="T39" fmla="*/ 0 h 130"/>
                <a:gd name="T40" fmla="*/ 117 w 224"/>
                <a:gd name="T41" fmla="*/ 2 h 130"/>
                <a:gd name="T42" fmla="*/ 100 w 224"/>
                <a:gd name="T43" fmla="*/ 4 h 130"/>
                <a:gd name="T44" fmla="*/ 78 w 224"/>
                <a:gd name="T45" fmla="*/ 4 h 130"/>
                <a:gd name="T46" fmla="*/ 66 w 224"/>
                <a:gd name="T47" fmla="*/ 13 h 130"/>
                <a:gd name="T48" fmla="*/ 28 w 224"/>
                <a:gd name="T49" fmla="*/ 4 h 130"/>
                <a:gd name="T50" fmla="*/ 14 w 224"/>
                <a:gd name="T51" fmla="*/ 4 h 130"/>
                <a:gd name="T52" fmla="*/ 14 w 224"/>
                <a:gd name="T53" fmla="*/ 22 h 130"/>
                <a:gd name="T54" fmla="*/ 16 w 224"/>
                <a:gd name="T55" fmla="*/ 40 h 1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24"/>
                <a:gd name="T85" fmla="*/ 0 h 130"/>
                <a:gd name="T86" fmla="*/ 224 w 224"/>
                <a:gd name="T87" fmla="*/ 130 h 1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24" h="130">
                  <a:moveTo>
                    <a:pt x="20" y="70"/>
                  </a:moveTo>
                  <a:lnTo>
                    <a:pt x="40" y="92"/>
                  </a:lnTo>
                  <a:lnTo>
                    <a:pt x="34" y="104"/>
                  </a:lnTo>
                  <a:lnTo>
                    <a:pt x="25" y="110"/>
                  </a:lnTo>
                  <a:lnTo>
                    <a:pt x="13" y="113"/>
                  </a:lnTo>
                  <a:lnTo>
                    <a:pt x="0" y="115"/>
                  </a:lnTo>
                  <a:lnTo>
                    <a:pt x="22" y="126"/>
                  </a:lnTo>
                  <a:lnTo>
                    <a:pt x="31" y="129"/>
                  </a:lnTo>
                  <a:lnTo>
                    <a:pt x="59" y="110"/>
                  </a:lnTo>
                  <a:lnTo>
                    <a:pt x="120" y="126"/>
                  </a:lnTo>
                  <a:lnTo>
                    <a:pt x="161" y="81"/>
                  </a:lnTo>
                  <a:lnTo>
                    <a:pt x="170" y="63"/>
                  </a:lnTo>
                  <a:lnTo>
                    <a:pt x="177" y="58"/>
                  </a:lnTo>
                  <a:lnTo>
                    <a:pt x="200" y="61"/>
                  </a:lnTo>
                  <a:lnTo>
                    <a:pt x="223" y="33"/>
                  </a:lnTo>
                  <a:lnTo>
                    <a:pt x="220" y="15"/>
                  </a:lnTo>
                  <a:lnTo>
                    <a:pt x="204" y="0"/>
                  </a:lnTo>
                  <a:lnTo>
                    <a:pt x="193" y="2"/>
                  </a:lnTo>
                  <a:lnTo>
                    <a:pt x="184" y="4"/>
                  </a:lnTo>
                  <a:lnTo>
                    <a:pt x="163" y="0"/>
                  </a:lnTo>
                  <a:lnTo>
                    <a:pt x="143" y="2"/>
                  </a:lnTo>
                  <a:lnTo>
                    <a:pt x="122" y="6"/>
                  </a:lnTo>
                  <a:lnTo>
                    <a:pt x="95" y="4"/>
                  </a:lnTo>
                  <a:lnTo>
                    <a:pt x="81" y="22"/>
                  </a:lnTo>
                  <a:lnTo>
                    <a:pt x="34" y="6"/>
                  </a:lnTo>
                  <a:lnTo>
                    <a:pt x="18" y="6"/>
                  </a:lnTo>
                  <a:lnTo>
                    <a:pt x="18" y="36"/>
                  </a:lnTo>
                  <a:lnTo>
                    <a:pt x="20" y="7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38D1EA0-8779-F5B2-B3F1-6DD2332E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735" y="4961248"/>
              <a:ext cx="707099" cy="520673"/>
            </a:xfrm>
            <a:custGeom>
              <a:avLst/>
              <a:gdLst>
                <a:gd name="T0" fmla="*/ 9 w 430"/>
                <a:gd name="T1" fmla="*/ 27 h 316"/>
                <a:gd name="T2" fmla="*/ 2 w 430"/>
                <a:gd name="T3" fmla="*/ 39 h 316"/>
                <a:gd name="T4" fmla="*/ 26 w 430"/>
                <a:gd name="T5" fmla="*/ 55 h 316"/>
                <a:gd name="T6" fmla="*/ 28 w 430"/>
                <a:gd name="T7" fmla="*/ 77 h 316"/>
                <a:gd name="T8" fmla="*/ 6 w 430"/>
                <a:gd name="T9" fmla="*/ 91 h 316"/>
                <a:gd name="T10" fmla="*/ 10 w 430"/>
                <a:gd name="T11" fmla="*/ 106 h 316"/>
                <a:gd name="T12" fmla="*/ 6 w 430"/>
                <a:gd name="T13" fmla="*/ 126 h 316"/>
                <a:gd name="T14" fmla="*/ 10 w 430"/>
                <a:gd name="T15" fmla="*/ 141 h 316"/>
                <a:gd name="T16" fmla="*/ 28 w 430"/>
                <a:gd name="T17" fmla="*/ 150 h 316"/>
                <a:gd name="T18" fmla="*/ 28 w 430"/>
                <a:gd name="T19" fmla="*/ 172 h 316"/>
                <a:gd name="T20" fmla="*/ 41 w 430"/>
                <a:gd name="T21" fmla="*/ 189 h 316"/>
                <a:gd name="T22" fmla="*/ 100 w 430"/>
                <a:gd name="T23" fmla="*/ 177 h 316"/>
                <a:gd name="T24" fmla="*/ 135 w 430"/>
                <a:gd name="T25" fmla="*/ 158 h 316"/>
                <a:gd name="T26" fmla="*/ 163 w 430"/>
                <a:gd name="T27" fmla="*/ 171 h 316"/>
                <a:gd name="T28" fmla="*/ 189 w 430"/>
                <a:gd name="T29" fmla="*/ 177 h 316"/>
                <a:gd name="T30" fmla="*/ 221 w 430"/>
                <a:gd name="T31" fmla="*/ 168 h 316"/>
                <a:gd name="T32" fmla="*/ 223 w 430"/>
                <a:gd name="T33" fmla="*/ 148 h 316"/>
                <a:gd name="T34" fmla="*/ 246 w 430"/>
                <a:gd name="T35" fmla="*/ 148 h 316"/>
                <a:gd name="T36" fmla="*/ 260 w 430"/>
                <a:gd name="T37" fmla="*/ 142 h 316"/>
                <a:gd name="T38" fmla="*/ 306 w 430"/>
                <a:gd name="T39" fmla="*/ 132 h 316"/>
                <a:gd name="T40" fmla="*/ 323 w 430"/>
                <a:gd name="T41" fmla="*/ 118 h 316"/>
                <a:gd name="T42" fmla="*/ 299 w 430"/>
                <a:gd name="T43" fmla="*/ 99 h 316"/>
                <a:gd name="T44" fmla="*/ 309 w 430"/>
                <a:gd name="T45" fmla="*/ 84 h 316"/>
                <a:gd name="T46" fmla="*/ 320 w 430"/>
                <a:gd name="T47" fmla="*/ 74 h 316"/>
                <a:gd name="T48" fmla="*/ 325 w 430"/>
                <a:gd name="T49" fmla="*/ 55 h 316"/>
                <a:gd name="T50" fmla="*/ 332 w 430"/>
                <a:gd name="T51" fmla="*/ 35 h 316"/>
                <a:gd name="T52" fmla="*/ 351 w 430"/>
                <a:gd name="T53" fmla="*/ 27 h 316"/>
                <a:gd name="T54" fmla="*/ 341 w 430"/>
                <a:gd name="T55" fmla="*/ 7 h 316"/>
                <a:gd name="T56" fmla="*/ 293 w 430"/>
                <a:gd name="T57" fmla="*/ 2 h 316"/>
                <a:gd name="T58" fmla="*/ 243 w 430"/>
                <a:gd name="T59" fmla="*/ 4 h 316"/>
                <a:gd name="T60" fmla="*/ 195 w 430"/>
                <a:gd name="T61" fmla="*/ 22 h 316"/>
                <a:gd name="T62" fmla="*/ 158 w 430"/>
                <a:gd name="T63" fmla="*/ 33 h 316"/>
                <a:gd name="T64" fmla="*/ 107 w 430"/>
                <a:gd name="T65" fmla="*/ 37 h 316"/>
                <a:gd name="T66" fmla="*/ 76 w 430"/>
                <a:gd name="T67" fmla="*/ 35 h 316"/>
                <a:gd name="T68" fmla="*/ 37 w 430"/>
                <a:gd name="T69" fmla="*/ 26 h 316"/>
                <a:gd name="T70" fmla="*/ 10 w 430"/>
                <a:gd name="T71" fmla="*/ 23 h 3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30"/>
                <a:gd name="T109" fmla="*/ 0 h 316"/>
                <a:gd name="T110" fmla="*/ 430 w 430"/>
                <a:gd name="T111" fmla="*/ 316 h 31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30" h="316">
                  <a:moveTo>
                    <a:pt x="11" y="38"/>
                  </a:moveTo>
                  <a:lnTo>
                    <a:pt x="9" y="45"/>
                  </a:lnTo>
                  <a:lnTo>
                    <a:pt x="0" y="52"/>
                  </a:lnTo>
                  <a:lnTo>
                    <a:pt x="2" y="65"/>
                  </a:lnTo>
                  <a:lnTo>
                    <a:pt x="13" y="90"/>
                  </a:lnTo>
                  <a:lnTo>
                    <a:pt x="31" y="92"/>
                  </a:lnTo>
                  <a:lnTo>
                    <a:pt x="34" y="101"/>
                  </a:lnTo>
                  <a:lnTo>
                    <a:pt x="34" y="129"/>
                  </a:lnTo>
                  <a:lnTo>
                    <a:pt x="27" y="138"/>
                  </a:lnTo>
                  <a:lnTo>
                    <a:pt x="6" y="151"/>
                  </a:lnTo>
                  <a:lnTo>
                    <a:pt x="4" y="158"/>
                  </a:lnTo>
                  <a:lnTo>
                    <a:pt x="11" y="179"/>
                  </a:lnTo>
                  <a:lnTo>
                    <a:pt x="11" y="194"/>
                  </a:lnTo>
                  <a:lnTo>
                    <a:pt x="6" y="210"/>
                  </a:lnTo>
                  <a:lnTo>
                    <a:pt x="0" y="219"/>
                  </a:lnTo>
                  <a:lnTo>
                    <a:pt x="11" y="235"/>
                  </a:lnTo>
                  <a:lnTo>
                    <a:pt x="18" y="233"/>
                  </a:lnTo>
                  <a:lnTo>
                    <a:pt x="34" y="249"/>
                  </a:lnTo>
                  <a:lnTo>
                    <a:pt x="34" y="265"/>
                  </a:lnTo>
                  <a:lnTo>
                    <a:pt x="34" y="287"/>
                  </a:lnTo>
                  <a:lnTo>
                    <a:pt x="34" y="296"/>
                  </a:lnTo>
                  <a:lnTo>
                    <a:pt x="49" y="315"/>
                  </a:lnTo>
                  <a:lnTo>
                    <a:pt x="83" y="308"/>
                  </a:lnTo>
                  <a:lnTo>
                    <a:pt x="122" y="296"/>
                  </a:lnTo>
                  <a:lnTo>
                    <a:pt x="152" y="278"/>
                  </a:lnTo>
                  <a:lnTo>
                    <a:pt x="165" y="265"/>
                  </a:lnTo>
                  <a:lnTo>
                    <a:pt x="183" y="292"/>
                  </a:lnTo>
                  <a:lnTo>
                    <a:pt x="199" y="285"/>
                  </a:lnTo>
                  <a:lnTo>
                    <a:pt x="220" y="292"/>
                  </a:lnTo>
                  <a:lnTo>
                    <a:pt x="231" y="294"/>
                  </a:lnTo>
                  <a:lnTo>
                    <a:pt x="256" y="285"/>
                  </a:lnTo>
                  <a:lnTo>
                    <a:pt x="270" y="281"/>
                  </a:lnTo>
                  <a:lnTo>
                    <a:pt x="270" y="267"/>
                  </a:lnTo>
                  <a:lnTo>
                    <a:pt x="272" y="247"/>
                  </a:lnTo>
                  <a:lnTo>
                    <a:pt x="286" y="240"/>
                  </a:lnTo>
                  <a:lnTo>
                    <a:pt x="301" y="247"/>
                  </a:lnTo>
                  <a:lnTo>
                    <a:pt x="304" y="256"/>
                  </a:lnTo>
                  <a:lnTo>
                    <a:pt x="317" y="237"/>
                  </a:lnTo>
                  <a:lnTo>
                    <a:pt x="347" y="224"/>
                  </a:lnTo>
                  <a:lnTo>
                    <a:pt x="374" y="219"/>
                  </a:lnTo>
                  <a:lnTo>
                    <a:pt x="399" y="219"/>
                  </a:lnTo>
                  <a:lnTo>
                    <a:pt x="394" y="197"/>
                  </a:lnTo>
                  <a:lnTo>
                    <a:pt x="392" y="185"/>
                  </a:lnTo>
                  <a:lnTo>
                    <a:pt x="365" y="165"/>
                  </a:lnTo>
                  <a:lnTo>
                    <a:pt x="365" y="160"/>
                  </a:lnTo>
                  <a:lnTo>
                    <a:pt x="379" y="140"/>
                  </a:lnTo>
                  <a:lnTo>
                    <a:pt x="394" y="135"/>
                  </a:lnTo>
                  <a:lnTo>
                    <a:pt x="390" y="124"/>
                  </a:lnTo>
                  <a:lnTo>
                    <a:pt x="397" y="104"/>
                  </a:lnTo>
                  <a:lnTo>
                    <a:pt x="397" y="92"/>
                  </a:lnTo>
                  <a:lnTo>
                    <a:pt x="401" y="67"/>
                  </a:lnTo>
                  <a:lnTo>
                    <a:pt x="406" y="58"/>
                  </a:lnTo>
                  <a:lnTo>
                    <a:pt x="419" y="61"/>
                  </a:lnTo>
                  <a:lnTo>
                    <a:pt x="429" y="45"/>
                  </a:lnTo>
                  <a:lnTo>
                    <a:pt x="419" y="29"/>
                  </a:lnTo>
                  <a:lnTo>
                    <a:pt x="415" y="11"/>
                  </a:lnTo>
                  <a:lnTo>
                    <a:pt x="406" y="13"/>
                  </a:lnTo>
                  <a:lnTo>
                    <a:pt x="358" y="2"/>
                  </a:lnTo>
                  <a:lnTo>
                    <a:pt x="326" y="0"/>
                  </a:lnTo>
                  <a:lnTo>
                    <a:pt x="297" y="6"/>
                  </a:lnTo>
                  <a:lnTo>
                    <a:pt x="270" y="20"/>
                  </a:lnTo>
                  <a:lnTo>
                    <a:pt x="238" y="36"/>
                  </a:lnTo>
                  <a:lnTo>
                    <a:pt x="215" y="54"/>
                  </a:lnTo>
                  <a:lnTo>
                    <a:pt x="192" y="56"/>
                  </a:lnTo>
                  <a:lnTo>
                    <a:pt x="161" y="52"/>
                  </a:lnTo>
                  <a:lnTo>
                    <a:pt x="131" y="61"/>
                  </a:lnTo>
                  <a:lnTo>
                    <a:pt x="113" y="65"/>
                  </a:lnTo>
                  <a:lnTo>
                    <a:pt x="93" y="58"/>
                  </a:lnTo>
                  <a:lnTo>
                    <a:pt x="63" y="47"/>
                  </a:lnTo>
                  <a:lnTo>
                    <a:pt x="45" y="43"/>
                  </a:lnTo>
                  <a:lnTo>
                    <a:pt x="22" y="38"/>
                  </a:lnTo>
                  <a:lnTo>
                    <a:pt x="11" y="3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8130E07-8818-B706-8002-A2E136A43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998" y="5285264"/>
              <a:ext cx="274887" cy="458866"/>
            </a:xfrm>
            <a:custGeom>
              <a:avLst/>
              <a:gdLst>
                <a:gd name="T0" fmla="*/ 9 w 168"/>
                <a:gd name="T1" fmla="*/ 36 h 279"/>
                <a:gd name="T2" fmla="*/ 18 w 168"/>
                <a:gd name="T3" fmla="*/ 41 h 279"/>
                <a:gd name="T4" fmla="*/ 18 w 168"/>
                <a:gd name="T5" fmla="*/ 48 h 279"/>
                <a:gd name="T6" fmla="*/ 16 w 168"/>
                <a:gd name="T7" fmla="*/ 54 h 279"/>
                <a:gd name="T8" fmla="*/ 12 w 168"/>
                <a:gd name="T9" fmla="*/ 60 h 279"/>
                <a:gd name="T10" fmla="*/ 12 w 168"/>
                <a:gd name="T11" fmla="*/ 76 h 279"/>
                <a:gd name="T12" fmla="*/ 14 w 168"/>
                <a:gd name="T13" fmla="*/ 83 h 279"/>
                <a:gd name="T14" fmla="*/ 4 w 168"/>
                <a:gd name="T15" fmla="*/ 96 h 279"/>
                <a:gd name="T16" fmla="*/ 9 w 168"/>
                <a:gd name="T17" fmla="*/ 98 h 279"/>
                <a:gd name="T18" fmla="*/ 0 w 168"/>
                <a:gd name="T19" fmla="*/ 104 h 279"/>
                <a:gd name="T20" fmla="*/ 6 w 168"/>
                <a:gd name="T21" fmla="*/ 112 h 279"/>
                <a:gd name="T22" fmla="*/ 9 w 168"/>
                <a:gd name="T23" fmla="*/ 118 h 279"/>
                <a:gd name="T24" fmla="*/ 9 w 168"/>
                <a:gd name="T25" fmla="*/ 111 h 279"/>
                <a:gd name="T26" fmla="*/ 21 w 168"/>
                <a:gd name="T27" fmla="*/ 119 h 279"/>
                <a:gd name="T28" fmla="*/ 18 w 168"/>
                <a:gd name="T29" fmla="*/ 129 h 279"/>
                <a:gd name="T30" fmla="*/ 14 w 168"/>
                <a:gd name="T31" fmla="*/ 133 h 279"/>
                <a:gd name="T32" fmla="*/ 21 w 168"/>
                <a:gd name="T33" fmla="*/ 141 h 279"/>
                <a:gd name="T34" fmla="*/ 26 w 168"/>
                <a:gd name="T35" fmla="*/ 143 h 279"/>
                <a:gd name="T36" fmla="*/ 42 w 168"/>
                <a:gd name="T37" fmla="*/ 148 h 279"/>
                <a:gd name="T38" fmla="*/ 53 w 168"/>
                <a:gd name="T39" fmla="*/ 155 h 279"/>
                <a:gd name="T40" fmla="*/ 55 w 168"/>
                <a:gd name="T41" fmla="*/ 162 h 279"/>
                <a:gd name="T42" fmla="*/ 69 w 168"/>
                <a:gd name="T43" fmla="*/ 165 h 279"/>
                <a:gd name="T44" fmla="*/ 80 w 168"/>
                <a:gd name="T45" fmla="*/ 162 h 279"/>
                <a:gd name="T46" fmla="*/ 95 w 168"/>
                <a:gd name="T47" fmla="*/ 154 h 279"/>
                <a:gd name="T48" fmla="*/ 103 w 168"/>
                <a:gd name="T49" fmla="*/ 144 h 279"/>
                <a:gd name="T50" fmla="*/ 108 w 168"/>
                <a:gd name="T51" fmla="*/ 138 h 279"/>
                <a:gd name="T52" fmla="*/ 120 w 168"/>
                <a:gd name="T53" fmla="*/ 122 h 279"/>
                <a:gd name="T54" fmla="*/ 125 w 168"/>
                <a:gd name="T55" fmla="*/ 110 h 279"/>
                <a:gd name="T56" fmla="*/ 126 w 168"/>
                <a:gd name="T57" fmla="*/ 98 h 279"/>
                <a:gd name="T58" fmla="*/ 134 w 168"/>
                <a:gd name="T59" fmla="*/ 90 h 279"/>
                <a:gd name="T60" fmla="*/ 120 w 168"/>
                <a:gd name="T61" fmla="*/ 88 h 279"/>
                <a:gd name="T62" fmla="*/ 115 w 168"/>
                <a:gd name="T63" fmla="*/ 84 h 279"/>
                <a:gd name="T64" fmla="*/ 108 w 168"/>
                <a:gd name="T65" fmla="*/ 85 h 279"/>
                <a:gd name="T66" fmla="*/ 97 w 168"/>
                <a:gd name="T67" fmla="*/ 80 h 279"/>
                <a:gd name="T68" fmla="*/ 93 w 168"/>
                <a:gd name="T69" fmla="*/ 69 h 279"/>
                <a:gd name="T70" fmla="*/ 90 w 168"/>
                <a:gd name="T71" fmla="*/ 61 h 279"/>
                <a:gd name="T72" fmla="*/ 97 w 168"/>
                <a:gd name="T73" fmla="*/ 53 h 279"/>
                <a:gd name="T74" fmla="*/ 97 w 168"/>
                <a:gd name="T75" fmla="*/ 27 h 279"/>
                <a:gd name="T76" fmla="*/ 97 w 168"/>
                <a:gd name="T77" fmla="*/ 17 h 279"/>
                <a:gd name="T78" fmla="*/ 90 w 168"/>
                <a:gd name="T79" fmla="*/ 12 h 279"/>
                <a:gd name="T80" fmla="*/ 79 w 168"/>
                <a:gd name="T81" fmla="*/ 12 h 279"/>
                <a:gd name="T82" fmla="*/ 72 w 168"/>
                <a:gd name="T83" fmla="*/ 9 h 279"/>
                <a:gd name="T84" fmla="*/ 64 w 168"/>
                <a:gd name="T85" fmla="*/ 2 h 279"/>
                <a:gd name="T86" fmla="*/ 55 w 168"/>
                <a:gd name="T87" fmla="*/ 0 h 279"/>
                <a:gd name="T88" fmla="*/ 52 w 168"/>
                <a:gd name="T89" fmla="*/ 4 h 279"/>
                <a:gd name="T90" fmla="*/ 52 w 168"/>
                <a:gd name="T91" fmla="*/ 2 h 279"/>
                <a:gd name="T92" fmla="*/ 37 w 168"/>
                <a:gd name="T93" fmla="*/ 4 h 279"/>
                <a:gd name="T94" fmla="*/ 28 w 168"/>
                <a:gd name="T95" fmla="*/ 0 h 279"/>
                <a:gd name="T96" fmla="*/ 21 w 168"/>
                <a:gd name="T97" fmla="*/ 4 h 279"/>
                <a:gd name="T98" fmla="*/ 18 w 168"/>
                <a:gd name="T99" fmla="*/ 18 h 279"/>
                <a:gd name="T100" fmla="*/ 14 w 168"/>
                <a:gd name="T101" fmla="*/ 28 h 279"/>
                <a:gd name="T102" fmla="*/ 9 w 168"/>
                <a:gd name="T103" fmla="*/ 36 h 27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8"/>
                <a:gd name="T157" fmla="*/ 0 h 279"/>
                <a:gd name="T158" fmla="*/ 168 w 168"/>
                <a:gd name="T159" fmla="*/ 279 h 27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8" h="279">
                  <a:moveTo>
                    <a:pt x="13" y="61"/>
                  </a:moveTo>
                  <a:lnTo>
                    <a:pt x="22" y="70"/>
                  </a:lnTo>
                  <a:lnTo>
                    <a:pt x="22" y="82"/>
                  </a:lnTo>
                  <a:lnTo>
                    <a:pt x="20" y="91"/>
                  </a:lnTo>
                  <a:lnTo>
                    <a:pt x="16" y="100"/>
                  </a:lnTo>
                  <a:lnTo>
                    <a:pt x="16" y="127"/>
                  </a:lnTo>
                  <a:lnTo>
                    <a:pt x="18" y="139"/>
                  </a:lnTo>
                  <a:lnTo>
                    <a:pt x="4" y="161"/>
                  </a:lnTo>
                  <a:lnTo>
                    <a:pt x="9" y="166"/>
                  </a:lnTo>
                  <a:lnTo>
                    <a:pt x="0" y="177"/>
                  </a:lnTo>
                  <a:lnTo>
                    <a:pt x="6" y="189"/>
                  </a:lnTo>
                  <a:lnTo>
                    <a:pt x="9" y="198"/>
                  </a:lnTo>
                  <a:lnTo>
                    <a:pt x="13" y="186"/>
                  </a:lnTo>
                  <a:lnTo>
                    <a:pt x="25" y="202"/>
                  </a:lnTo>
                  <a:lnTo>
                    <a:pt x="22" y="216"/>
                  </a:lnTo>
                  <a:lnTo>
                    <a:pt x="18" y="223"/>
                  </a:lnTo>
                  <a:lnTo>
                    <a:pt x="25" y="236"/>
                  </a:lnTo>
                  <a:lnTo>
                    <a:pt x="34" y="241"/>
                  </a:lnTo>
                  <a:lnTo>
                    <a:pt x="52" y="250"/>
                  </a:lnTo>
                  <a:lnTo>
                    <a:pt x="66" y="262"/>
                  </a:lnTo>
                  <a:lnTo>
                    <a:pt x="68" y="271"/>
                  </a:lnTo>
                  <a:lnTo>
                    <a:pt x="86" y="278"/>
                  </a:lnTo>
                  <a:lnTo>
                    <a:pt x="100" y="271"/>
                  </a:lnTo>
                  <a:lnTo>
                    <a:pt x="118" y="259"/>
                  </a:lnTo>
                  <a:lnTo>
                    <a:pt x="128" y="243"/>
                  </a:lnTo>
                  <a:lnTo>
                    <a:pt x="134" y="232"/>
                  </a:lnTo>
                  <a:lnTo>
                    <a:pt x="150" y="205"/>
                  </a:lnTo>
                  <a:lnTo>
                    <a:pt x="155" y="184"/>
                  </a:lnTo>
                  <a:lnTo>
                    <a:pt x="157" y="166"/>
                  </a:lnTo>
                  <a:lnTo>
                    <a:pt x="167" y="152"/>
                  </a:lnTo>
                  <a:lnTo>
                    <a:pt x="150" y="148"/>
                  </a:lnTo>
                  <a:lnTo>
                    <a:pt x="144" y="141"/>
                  </a:lnTo>
                  <a:lnTo>
                    <a:pt x="134" y="143"/>
                  </a:lnTo>
                  <a:lnTo>
                    <a:pt x="121" y="136"/>
                  </a:lnTo>
                  <a:lnTo>
                    <a:pt x="116" y="116"/>
                  </a:lnTo>
                  <a:lnTo>
                    <a:pt x="112" y="102"/>
                  </a:lnTo>
                  <a:lnTo>
                    <a:pt x="121" y="88"/>
                  </a:lnTo>
                  <a:lnTo>
                    <a:pt x="121" y="45"/>
                  </a:lnTo>
                  <a:lnTo>
                    <a:pt x="121" y="29"/>
                  </a:lnTo>
                  <a:lnTo>
                    <a:pt x="112" y="20"/>
                  </a:lnTo>
                  <a:lnTo>
                    <a:pt x="98" y="20"/>
                  </a:lnTo>
                  <a:lnTo>
                    <a:pt x="89" y="15"/>
                  </a:lnTo>
                  <a:lnTo>
                    <a:pt x="80" y="2"/>
                  </a:lnTo>
                  <a:lnTo>
                    <a:pt x="68" y="0"/>
                  </a:lnTo>
                  <a:lnTo>
                    <a:pt x="64" y="6"/>
                  </a:lnTo>
                  <a:lnTo>
                    <a:pt x="64" y="2"/>
                  </a:lnTo>
                  <a:lnTo>
                    <a:pt x="45" y="4"/>
                  </a:lnTo>
                  <a:lnTo>
                    <a:pt x="36" y="0"/>
                  </a:lnTo>
                  <a:lnTo>
                    <a:pt x="25" y="6"/>
                  </a:lnTo>
                  <a:lnTo>
                    <a:pt x="22" y="31"/>
                  </a:lnTo>
                  <a:lnTo>
                    <a:pt x="18" y="47"/>
                  </a:lnTo>
                  <a:lnTo>
                    <a:pt x="13" y="6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39128BD-7FBC-13C4-C9EA-D65DBD20B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731" y="4326327"/>
              <a:ext cx="1013105" cy="739805"/>
            </a:xfrm>
            <a:custGeom>
              <a:avLst/>
              <a:gdLst>
                <a:gd name="T0" fmla="*/ 111 w 616"/>
                <a:gd name="T1" fmla="*/ 31 h 450"/>
                <a:gd name="T2" fmla="*/ 92 w 616"/>
                <a:gd name="T3" fmla="*/ 37 h 450"/>
                <a:gd name="T4" fmla="*/ 87 w 616"/>
                <a:gd name="T5" fmla="*/ 85 h 450"/>
                <a:gd name="T6" fmla="*/ 56 w 616"/>
                <a:gd name="T7" fmla="*/ 111 h 450"/>
                <a:gd name="T8" fmla="*/ 16 w 616"/>
                <a:gd name="T9" fmla="*/ 125 h 450"/>
                <a:gd name="T10" fmla="*/ 0 w 616"/>
                <a:gd name="T11" fmla="*/ 142 h 450"/>
                <a:gd name="T12" fmla="*/ 14 w 616"/>
                <a:gd name="T13" fmla="*/ 158 h 450"/>
                <a:gd name="T14" fmla="*/ 14 w 616"/>
                <a:gd name="T15" fmla="*/ 170 h 450"/>
                <a:gd name="T16" fmla="*/ 37 w 616"/>
                <a:gd name="T17" fmla="*/ 174 h 450"/>
                <a:gd name="T18" fmla="*/ 46 w 616"/>
                <a:gd name="T19" fmla="*/ 195 h 450"/>
                <a:gd name="T20" fmla="*/ 53 w 616"/>
                <a:gd name="T21" fmla="*/ 215 h 450"/>
                <a:gd name="T22" fmla="*/ 68 w 616"/>
                <a:gd name="T23" fmla="*/ 215 h 450"/>
                <a:gd name="T24" fmla="*/ 94 w 616"/>
                <a:gd name="T25" fmla="*/ 217 h 450"/>
                <a:gd name="T26" fmla="*/ 94 w 616"/>
                <a:gd name="T27" fmla="*/ 227 h 450"/>
                <a:gd name="T28" fmla="*/ 111 w 616"/>
                <a:gd name="T29" fmla="*/ 236 h 450"/>
                <a:gd name="T30" fmla="*/ 111 w 616"/>
                <a:gd name="T31" fmla="*/ 250 h 450"/>
                <a:gd name="T32" fmla="*/ 147 w 616"/>
                <a:gd name="T33" fmla="*/ 257 h 450"/>
                <a:gd name="T34" fmla="*/ 195 w 616"/>
                <a:gd name="T35" fmla="*/ 267 h 450"/>
                <a:gd name="T36" fmla="*/ 230 w 616"/>
                <a:gd name="T37" fmla="*/ 260 h 450"/>
                <a:gd name="T38" fmla="*/ 271 w 616"/>
                <a:gd name="T39" fmla="*/ 262 h 450"/>
                <a:gd name="T40" fmla="*/ 294 w 616"/>
                <a:gd name="T41" fmla="*/ 252 h 450"/>
                <a:gd name="T42" fmla="*/ 362 w 616"/>
                <a:gd name="T43" fmla="*/ 229 h 450"/>
                <a:gd name="T44" fmla="*/ 402 w 616"/>
                <a:gd name="T45" fmla="*/ 231 h 450"/>
                <a:gd name="T46" fmla="*/ 433 w 616"/>
                <a:gd name="T47" fmla="*/ 235 h 450"/>
                <a:gd name="T48" fmla="*/ 451 w 616"/>
                <a:gd name="T49" fmla="*/ 224 h 450"/>
                <a:gd name="T50" fmla="*/ 453 w 616"/>
                <a:gd name="T51" fmla="*/ 187 h 450"/>
                <a:gd name="T52" fmla="*/ 470 w 616"/>
                <a:gd name="T53" fmla="*/ 174 h 450"/>
                <a:gd name="T54" fmla="*/ 486 w 616"/>
                <a:gd name="T55" fmla="*/ 174 h 450"/>
                <a:gd name="T56" fmla="*/ 491 w 616"/>
                <a:gd name="T57" fmla="*/ 163 h 450"/>
                <a:gd name="T58" fmla="*/ 504 w 616"/>
                <a:gd name="T59" fmla="*/ 156 h 450"/>
                <a:gd name="T60" fmla="*/ 478 w 616"/>
                <a:gd name="T61" fmla="*/ 148 h 450"/>
                <a:gd name="T62" fmla="*/ 446 w 616"/>
                <a:gd name="T63" fmla="*/ 154 h 450"/>
                <a:gd name="T64" fmla="*/ 418 w 616"/>
                <a:gd name="T65" fmla="*/ 148 h 450"/>
                <a:gd name="T66" fmla="*/ 413 w 616"/>
                <a:gd name="T67" fmla="*/ 132 h 450"/>
                <a:gd name="T68" fmla="*/ 402 w 616"/>
                <a:gd name="T69" fmla="*/ 116 h 450"/>
                <a:gd name="T70" fmla="*/ 398 w 616"/>
                <a:gd name="T71" fmla="*/ 97 h 450"/>
                <a:gd name="T72" fmla="*/ 399 w 616"/>
                <a:gd name="T73" fmla="*/ 82 h 450"/>
                <a:gd name="T74" fmla="*/ 378 w 616"/>
                <a:gd name="T75" fmla="*/ 58 h 450"/>
                <a:gd name="T76" fmla="*/ 369 w 616"/>
                <a:gd name="T77" fmla="*/ 41 h 450"/>
                <a:gd name="T78" fmla="*/ 346 w 616"/>
                <a:gd name="T79" fmla="*/ 27 h 450"/>
                <a:gd name="T80" fmla="*/ 332 w 616"/>
                <a:gd name="T81" fmla="*/ 5 h 450"/>
                <a:gd name="T82" fmla="*/ 318 w 616"/>
                <a:gd name="T83" fmla="*/ 0 h 450"/>
                <a:gd name="T84" fmla="*/ 301 w 616"/>
                <a:gd name="T85" fmla="*/ 8 h 450"/>
                <a:gd name="T86" fmla="*/ 280 w 616"/>
                <a:gd name="T87" fmla="*/ 9 h 450"/>
                <a:gd name="T88" fmla="*/ 261 w 616"/>
                <a:gd name="T89" fmla="*/ 17 h 450"/>
                <a:gd name="T90" fmla="*/ 236 w 616"/>
                <a:gd name="T91" fmla="*/ 20 h 450"/>
                <a:gd name="T92" fmla="*/ 213 w 616"/>
                <a:gd name="T93" fmla="*/ 8 h 450"/>
                <a:gd name="T94" fmla="*/ 186 w 616"/>
                <a:gd name="T95" fmla="*/ 16 h 450"/>
                <a:gd name="T96" fmla="*/ 165 w 616"/>
                <a:gd name="T97" fmla="*/ 14 h 450"/>
                <a:gd name="T98" fmla="*/ 137 w 616"/>
                <a:gd name="T99" fmla="*/ 13 h 450"/>
                <a:gd name="T100" fmla="*/ 122 w 616"/>
                <a:gd name="T101" fmla="*/ 18 h 450"/>
                <a:gd name="T102" fmla="*/ 116 w 616"/>
                <a:gd name="T103" fmla="*/ 20 h 4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16"/>
                <a:gd name="T157" fmla="*/ 0 h 450"/>
                <a:gd name="T158" fmla="*/ 616 w 616"/>
                <a:gd name="T159" fmla="*/ 450 h 4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16" h="450">
                  <a:moveTo>
                    <a:pt x="147" y="38"/>
                  </a:moveTo>
                  <a:lnTo>
                    <a:pt x="136" y="52"/>
                  </a:lnTo>
                  <a:lnTo>
                    <a:pt x="129" y="61"/>
                  </a:lnTo>
                  <a:lnTo>
                    <a:pt x="113" y="63"/>
                  </a:lnTo>
                  <a:lnTo>
                    <a:pt x="106" y="133"/>
                  </a:lnTo>
                  <a:lnTo>
                    <a:pt x="106" y="145"/>
                  </a:lnTo>
                  <a:lnTo>
                    <a:pt x="88" y="172"/>
                  </a:lnTo>
                  <a:lnTo>
                    <a:pt x="68" y="188"/>
                  </a:lnTo>
                  <a:lnTo>
                    <a:pt x="56" y="204"/>
                  </a:lnTo>
                  <a:lnTo>
                    <a:pt x="20" y="210"/>
                  </a:lnTo>
                  <a:lnTo>
                    <a:pt x="2" y="226"/>
                  </a:lnTo>
                  <a:lnTo>
                    <a:pt x="0" y="240"/>
                  </a:lnTo>
                  <a:lnTo>
                    <a:pt x="11" y="249"/>
                  </a:lnTo>
                  <a:lnTo>
                    <a:pt x="18" y="265"/>
                  </a:lnTo>
                  <a:lnTo>
                    <a:pt x="15" y="274"/>
                  </a:lnTo>
                  <a:lnTo>
                    <a:pt x="18" y="287"/>
                  </a:lnTo>
                  <a:lnTo>
                    <a:pt x="29" y="294"/>
                  </a:lnTo>
                  <a:lnTo>
                    <a:pt x="45" y="294"/>
                  </a:lnTo>
                  <a:lnTo>
                    <a:pt x="52" y="306"/>
                  </a:lnTo>
                  <a:lnTo>
                    <a:pt x="56" y="328"/>
                  </a:lnTo>
                  <a:lnTo>
                    <a:pt x="59" y="346"/>
                  </a:lnTo>
                  <a:lnTo>
                    <a:pt x="65" y="362"/>
                  </a:lnTo>
                  <a:lnTo>
                    <a:pt x="77" y="367"/>
                  </a:lnTo>
                  <a:lnTo>
                    <a:pt x="83" y="362"/>
                  </a:lnTo>
                  <a:lnTo>
                    <a:pt x="99" y="351"/>
                  </a:lnTo>
                  <a:lnTo>
                    <a:pt x="115" y="365"/>
                  </a:lnTo>
                  <a:lnTo>
                    <a:pt x="113" y="376"/>
                  </a:lnTo>
                  <a:lnTo>
                    <a:pt x="115" y="383"/>
                  </a:lnTo>
                  <a:lnTo>
                    <a:pt x="124" y="385"/>
                  </a:lnTo>
                  <a:lnTo>
                    <a:pt x="136" y="399"/>
                  </a:lnTo>
                  <a:lnTo>
                    <a:pt x="133" y="414"/>
                  </a:lnTo>
                  <a:lnTo>
                    <a:pt x="136" y="421"/>
                  </a:lnTo>
                  <a:lnTo>
                    <a:pt x="154" y="421"/>
                  </a:lnTo>
                  <a:lnTo>
                    <a:pt x="179" y="433"/>
                  </a:lnTo>
                  <a:lnTo>
                    <a:pt x="220" y="449"/>
                  </a:lnTo>
                  <a:lnTo>
                    <a:pt x="238" y="449"/>
                  </a:lnTo>
                  <a:lnTo>
                    <a:pt x="260" y="444"/>
                  </a:lnTo>
                  <a:lnTo>
                    <a:pt x="281" y="437"/>
                  </a:lnTo>
                  <a:lnTo>
                    <a:pt x="315" y="442"/>
                  </a:lnTo>
                  <a:lnTo>
                    <a:pt x="331" y="442"/>
                  </a:lnTo>
                  <a:lnTo>
                    <a:pt x="340" y="439"/>
                  </a:lnTo>
                  <a:lnTo>
                    <a:pt x="360" y="424"/>
                  </a:lnTo>
                  <a:lnTo>
                    <a:pt x="408" y="396"/>
                  </a:lnTo>
                  <a:lnTo>
                    <a:pt x="444" y="385"/>
                  </a:lnTo>
                  <a:lnTo>
                    <a:pt x="462" y="385"/>
                  </a:lnTo>
                  <a:lnTo>
                    <a:pt x="492" y="390"/>
                  </a:lnTo>
                  <a:lnTo>
                    <a:pt x="517" y="392"/>
                  </a:lnTo>
                  <a:lnTo>
                    <a:pt x="528" y="396"/>
                  </a:lnTo>
                  <a:lnTo>
                    <a:pt x="546" y="394"/>
                  </a:lnTo>
                  <a:lnTo>
                    <a:pt x="551" y="378"/>
                  </a:lnTo>
                  <a:lnTo>
                    <a:pt x="551" y="346"/>
                  </a:lnTo>
                  <a:lnTo>
                    <a:pt x="553" y="315"/>
                  </a:lnTo>
                  <a:lnTo>
                    <a:pt x="562" y="297"/>
                  </a:lnTo>
                  <a:lnTo>
                    <a:pt x="574" y="294"/>
                  </a:lnTo>
                  <a:lnTo>
                    <a:pt x="585" y="299"/>
                  </a:lnTo>
                  <a:lnTo>
                    <a:pt x="594" y="294"/>
                  </a:lnTo>
                  <a:lnTo>
                    <a:pt x="601" y="285"/>
                  </a:lnTo>
                  <a:lnTo>
                    <a:pt x="599" y="276"/>
                  </a:lnTo>
                  <a:lnTo>
                    <a:pt x="612" y="274"/>
                  </a:lnTo>
                  <a:lnTo>
                    <a:pt x="615" y="263"/>
                  </a:lnTo>
                  <a:lnTo>
                    <a:pt x="601" y="256"/>
                  </a:lnTo>
                  <a:lnTo>
                    <a:pt x="583" y="251"/>
                  </a:lnTo>
                  <a:lnTo>
                    <a:pt x="567" y="256"/>
                  </a:lnTo>
                  <a:lnTo>
                    <a:pt x="544" y="260"/>
                  </a:lnTo>
                  <a:lnTo>
                    <a:pt x="524" y="260"/>
                  </a:lnTo>
                  <a:lnTo>
                    <a:pt x="510" y="251"/>
                  </a:lnTo>
                  <a:lnTo>
                    <a:pt x="503" y="240"/>
                  </a:lnTo>
                  <a:lnTo>
                    <a:pt x="503" y="222"/>
                  </a:lnTo>
                  <a:lnTo>
                    <a:pt x="501" y="206"/>
                  </a:lnTo>
                  <a:lnTo>
                    <a:pt x="492" y="195"/>
                  </a:lnTo>
                  <a:lnTo>
                    <a:pt x="485" y="181"/>
                  </a:lnTo>
                  <a:lnTo>
                    <a:pt x="485" y="165"/>
                  </a:lnTo>
                  <a:lnTo>
                    <a:pt x="487" y="147"/>
                  </a:lnTo>
                  <a:lnTo>
                    <a:pt x="487" y="138"/>
                  </a:lnTo>
                  <a:lnTo>
                    <a:pt x="476" y="113"/>
                  </a:lnTo>
                  <a:lnTo>
                    <a:pt x="460" y="97"/>
                  </a:lnTo>
                  <a:lnTo>
                    <a:pt x="453" y="79"/>
                  </a:lnTo>
                  <a:lnTo>
                    <a:pt x="451" y="68"/>
                  </a:lnTo>
                  <a:lnTo>
                    <a:pt x="449" y="63"/>
                  </a:lnTo>
                  <a:lnTo>
                    <a:pt x="424" y="45"/>
                  </a:lnTo>
                  <a:lnTo>
                    <a:pt x="417" y="31"/>
                  </a:lnTo>
                  <a:lnTo>
                    <a:pt x="406" y="9"/>
                  </a:lnTo>
                  <a:lnTo>
                    <a:pt x="397" y="2"/>
                  </a:lnTo>
                  <a:lnTo>
                    <a:pt x="388" y="0"/>
                  </a:lnTo>
                  <a:lnTo>
                    <a:pt x="376" y="4"/>
                  </a:lnTo>
                  <a:lnTo>
                    <a:pt x="367" y="13"/>
                  </a:lnTo>
                  <a:lnTo>
                    <a:pt x="360" y="15"/>
                  </a:lnTo>
                  <a:lnTo>
                    <a:pt x="342" y="15"/>
                  </a:lnTo>
                  <a:lnTo>
                    <a:pt x="329" y="18"/>
                  </a:lnTo>
                  <a:lnTo>
                    <a:pt x="319" y="29"/>
                  </a:lnTo>
                  <a:lnTo>
                    <a:pt x="304" y="34"/>
                  </a:lnTo>
                  <a:lnTo>
                    <a:pt x="288" y="34"/>
                  </a:lnTo>
                  <a:lnTo>
                    <a:pt x="279" y="24"/>
                  </a:lnTo>
                  <a:lnTo>
                    <a:pt x="260" y="13"/>
                  </a:lnTo>
                  <a:lnTo>
                    <a:pt x="247" y="18"/>
                  </a:lnTo>
                  <a:lnTo>
                    <a:pt x="226" y="27"/>
                  </a:lnTo>
                  <a:lnTo>
                    <a:pt x="213" y="29"/>
                  </a:lnTo>
                  <a:lnTo>
                    <a:pt x="201" y="24"/>
                  </a:lnTo>
                  <a:lnTo>
                    <a:pt x="186" y="15"/>
                  </a:lnTo>
                  <a:lnTo>
                    <a:pt x="167" y="22"/>
                  </a:lnTo>
                  <a:lnTo>
                    <a:pt x="154" y="29"/>
                  </a:lnTo>
                  <a:lnTo>
                    <a:pt x="149" y="31"/>
                  </a:lnTo>
                  <a:lnTo>
                    <a:pt x="147" y="34"/>
                  </a:lnTo>
                  <a:lnTo>
                    <a:pt x="142" y="34"/>
                  </a:lnTo>
                  <a:lnTo>
                    <a:pt x="147" y="3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8AB009A-0DB5-0298-14DF-635285CAB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8372" y="3616489"/>
              <a:ext cx="380347" cy="342745"/>
            </a:xfrm>
            <a:custGeom>
              <a:avLst/>
              <a:gdLst>
                <a:gd name="T0" fmla="*/ 0 w 233"/>
                <a:gd name="T1" fmla="*/ 23 h 208"/>
                <a:gd name="T2" fmla="*/ 4 w 233"/>
                <a:gd name="T3" fmla="*/ 18 h 208"/>
                <a:gd name="T4" fmla="*/ 2 w 233"/>
                <a:gd name="T5" fmla="*/ 12 h 208"/>
                <a:gd name="T6" fmla="*/ 30 w 233"/>
                <a:gd name="T7" fmla="*/ 0 h 208"/>
                <a:gd name="T8" fmla="*/ 32 w 233"/>
                <a:gd name="T9" fmla="*/ 4 h 208"/>
                <a:gd name="T10" fmla="*/ 53 w 233"/>
                <a:gd name="T11" fmla="*/ 2 h 208"/>
                <a:gd name="T12" fmla="*/ 68 w 233"/>
                <a:gd name="T13" fmla="*/ 4 h 208"/>
                <a:gd name="T14" fmla="*/ 62 w 233"/>
                <a:gd name="T15" fmla="*/ 8 h 208"/>
                <a:gd name="T16" fmla="*/ 66 w 233"/>
                <a:gd name="T17" fmla="*/ 16 h 208"/>
                <a:gd name="T18" fmla="*/ 78 w 233"/>
                <a:gd name="T19" fmla="*/ 20 h 208"/>
                <a:gd name="T20" fmla="*/ 93 w 233"/>
                <a:gd name="T21" fmla="*/ 18 h 208"/>
                <a:gd name="T22" fmla="*/ 104 w 233"/>
                <a:gd name="T23" fmla="*/ 13 h 208"/>
                <a:gd name="T24" fmla="*/ 121 w 233"/>
                <a:gd name="T25" fmla="*/ 12 h 208"/>
                <a:gd name="T26" fmla="*/ 127 w 233"/>
                <a:gd name="T27" fmla="*/ 18 h 208"/>
                <a:gd name="T28" fmla="*/ 136 w 233"/>
                <a:gd name="T29" fmla="*/ 22 h 208"/>
                <a:gd name="T30" fmla="*/ 152 w 233"/>
                <a:gd name="T31" fmla="*/ 23 h 208"/>
                <a:gd name="T32" fmla="*/ 148 w 233"/>
                <a:gd name="T33" fmla="*/ 31 h 208"/>
                <a:gd name="T34" fmla="*/ 150 w 233"/>
                <a:gd name="T35" fmla="*/ 50 h 208"/>
                <a:gd name="T36" fmla="*/ 152 w 233"/>
                <a:gd name="T37" fmla="*/ 62 h 208"/>
                <a:gd name="T38" fmla="*/ 169 w 233"/>
                <a:gd name="T39" fmla="*/ 62 h 208"/>
                <a:gd name="T40" fmla="*/ 175 w 233"/>
                <a:gd name="T41" fmla="*/ 70 h 208"/>
                <a:gd name="T42" fmla="*/ 175 w 233"/>
                <a:gd name="T43" fmla="*/ 75 h 208"/>
                <a:gd name="T44" fmla="*/ 184 w 233"/>
                <a:gd name="T45" fmla="*/ 84 h 208"/>
                <a:gd name="T46" fmla="*/ 174 w 233"/>
                <a:gd name="T47" fmla="*/ 92 h 208"/>
                <a:gd name="T48" fmla="*/ 164 w 233"/>
                <a:gd name="T49" fmla="*/ 97 h 208"/>
                <a:gd name="T50" fmla="*/ 153 w 233"/>
                <a:gd name="T51" fmla="*/ 97 h 208"/>
                <a:gd name="T52" fmla="*/ 141 w 233"/>
                <a:gd name="T53" fmla="*/ 99 h 208"/>
                <a:gd name="T54" fmla="*/ 141 w 233"/>
                <a:gd name="T55" fmla="*/ 111 h 208"/>
                <a:gd name="T56" fmla="*/ 136 w 233"/>
                <a:gd name="T57" fmla="*/ 117 h 208"/>
                <a:gd name="T58" fmla="*/ 123 w 233"/>
                <a:gd name="T59" fmla="*/ 124 h 208"/>
                <a:gd name="T60" fmla="*/ 100 w 233"/>
                <a:gd name="T61" fmla="*/ 112 h 208"/>
                <a:gd name="T62" fmla="*/ 94 w 233"/>
                <a:gd name="T63" fmla="*/ 100 h 208"/>
                <a:gd name="T64" fmla="*/ 73 w 233"/>
                <a:gd name="T65" fmla="*/ 97 h 208"/>
                <a:gd name="T66" fmla="*/ 66 w 233"/>
                <a:gd name="T67" fmla="*/ 82 h 208"/>
                <a:gd name="T68" fmla="*/ 53 w 233"/>
                <a:gd name="T69" fmla="*/ 73 h 208"/>
                <a:gd name="T70" fmla="*/ 48 w 233"/>
                <a:gd name="T71" fmla="*/ 62 h 208"/>
                <a:gd name="T72" fmla="*/ 36 w 233"/>
                <a:gd name="T73" fmla="*/ 52 h 208"/>
                <a:gd name="T74" fmla="*/ 28 w 233"/>
                <a:gd name="T75" fmla="*/ 41 h 208"/>
                <a:gd name="T76" fmla="*/ 11 w 233"/>
                <a:gd name="T77" fmla="*/ 33 h 208"/>
                <a:gd name="T78" fmla="*/ 0 w 233"/>
                <a:gd name="T79" fmla="*/ 23 h 2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3"/>
                <a:gd name="T121" fmla="*/ 0 h 208"/>
                <a:gd name="T122" fmla="*/ 233 w 233"/>
                <a:gd name="T123" fmla="*/ 208 h 20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3" h="208">
                  <a:moveTo>
                    <a:pt x="0" y="38"/>
                  </a:moveTo>
                  <a:lnTo>
                    <a:pt x="4" y="29"/>
                  </a:lnTo>
                  <a:lnTo>
                    <a:pt x="2" y="20"/>
                  </a:lnTo>
                  <a:lnTo>
                    <a:pt x="38" y="0"/>
                  </a:lnTo>
                  <a:lnTo>
                    <a:pt x="40" y="6"/>
                  </a:lnTo>
                  <a:lnTo>
                    <a:pt x="67" y="2"/>
                  </a:lnTo>
                  <a:lnTo>
                    <a:pt x="85" y="4"/>
                  </a:lnTo>
                  <a:lnTo>
                    <a:pt x="78" y="13"/>
                  </a:lnTo>
                  <a:lnTo>
                    <a:pt x="83" y="27"/>
                  </a:lnTo>
                  <a:lnTo>
                    <a:pt x="99" y="34"/>
                  </a:lnTo>
                  <a:lnTo>
                    <a:pt x="117" y="31"/>
                  </a:lnTo>
                  <a:lnTo>
                    <a:pt x="130" y="22"/>
                  </a:lnTo>
                  <a:lnTo>
                    <a:pt x="153" y="20"/>
                  </a:lnTo>
                  <a:lnTo>
                    <a:pt x="159" y="29"/>
                  </a:lnTo>
                  <a:lnTo>
                    <a:pt x="171" y="36"/>
                  </a:lnTo>
                  <a:lnTo>
                    <a:pt x="191" y="38"/>
                  </a:lnTo>
                  <a:lnTo>
                    <a:pt x="186" y="52"/>
                  </a:lnTo>
                  <a:lnTo>
                    <a:pt x="189" y="84"/>
                  </a:lnTo>
                  <a:lnTo>
                    <a:pt x="191" y="104"/>
                  </a:lnTo>
                  <a:lnTo>
                    <a:pt x="213" y="102"/>
                  </a:lnTo>
                  <a:lnTo>
                    <a:pt x="220" y="116"/>
                  </a:lnTo>
                  <a:lnTo>
                    <a:pt x="220" y="125"/>
                  </a:lnTo>
                  <a:lnTo>
                    <a:pt x="232" y="141"/>
                  </a:lnTo>
                  <a:lnTo>
                    <a:pt x="218" y="152"/>
                  </a:lnTo>
                  <a:lnTo>
                    <a:pt x="207" y="161"/>
                  </a:lnTo>
                  <a:lnTo>
                    <a:pt x="193" y="161"/>
                  </a:lnTo>
                  <a:lnTo>
                    <a:pt x="177" y="166"/>
                  </a:lnTo>
                  <a:lnTo>
                    <a:pt x="177" y="184"/>
                  </a:lnTo>
                  <a:lnTo>
                    <a:pt x="171" y="195"/>
                  </a:lnTo>
                  <a:lnTo>
                    <a:pt x="155" y="207"/>
                  </a:lnTo>
                  <a:lnTo>
                    <a:pt x="126" y="186"/>
                  </a:lnTo>
                  <a:lnTo>
                    <a:pt x="119" y="168"/>
                  </a:lnTo>
                  <a:lnTo>
                    <a:pt x="92" y="161"/>
                  </a:lnTo>
                  <a:lnTo>
                    <a:pt x="83" y="136"/>
                  </a:lnTo>
                  <a:lnTo>
                    <a:pt x="67" y="122"/>
                  </a:lnTo>
                  <a:lnTo>
                    <a:pt x="60" y="104"/>
                  </a:lnTo>
                  <a:lnTo>
                    <a:pt x="45" y="86"/>
                  </a:lnTo>
                  <a:lnTo>
                    <a:pt x="36" y="68"/>
                  </a:lnTo>
                  <a:lnTo>
                    <a:pt x="15" y="54"/>
                  </a:lnTo>
                  <a:lnTo>
                    <a:pt x="0" y="38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E1BA6DD-0006-D2B8-1774-8079C013B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699" y="3878699"/>
              <a:ext cx="103731" cy="134850"/>
            </a:xfrm>
            <a:custGeom>
              <a:avLst/>
              <a:gdLst>
                <a:gd name="T0" fmla="*/ 36 w 63"/>
                <a:gd name="T1" fmla="*/ 47 h 82"/>
                <a:gd name="T2" fmla="*/ 40 w 63"/>
                <a:gd name="T3" fmla="*/ 32 h 82"/>
                <a:gd name="T4" fmla="*/ 50 w 63"/>
                <a:gd name="T5" fmla="*/ 25 h 82"/>
                <a:gd name="T6" fmla="*/ 50 w 63"/>
                <a:gd name="T7" fmla="*/ 19 h 82"/>
                <a:gd name="T8" fmla="*/ 46 w 63"/>
                <a:gd name="T9" fmla="*/ 14 h 82"/>
                <a:gd name="T10" fmla="*/ 38 w 63"/>
                <a:gd name="T11" fmla="*/ 7 h 82"/>
                <a:gd name="T12" fmla="*/ 34 w 63"/>
                <a:gd name="T13" fmla="*/ 0 h 82"/>
                <a:gd name="T14" fmla="*/ 24 w 63"/>
                <a:gd name="T15" fmla="*/ 0 h 82"/>
                <a:gd name="T16" fmla="*/ 13 w 63"/>
                <a:gd name="T17" fmla="*/ 4 h 82"/>
                <a:gd name="T18" fmla="*/ 13 w 63"/>
                <a:gd name="T19" fmla="*/ 14 h 82"/>
                <a:gd name="T20" fmla="*/ 8 w 63"/>
                <a:gd name="T21" fmla="*/ 22 h 82"/>
                <a:gd name="T22" fmla="*/ 0 w 63"/>
                <a:gd name="T23" fmla="*/ 25 h 82"/>
                <a:gd name="T24" fmla="*/ 4 w 63"/>
                <a:gd name="T25" fmla="*/ 32 h 82"/>
                <a:gd name="T26" fmla="*/ 13 w 63"/>
                <a:gd name="T27" fmla="*/ 34 h 82"/>
                <a:gd name="T28" fmla="*/ 27 w 63"/>
                <a:gd name="T29" fmla="*/ 36 h 82"/>
                <a:gd name="T30" fmla="*/ 30 w 63"/>
                <a:gd name="T31" fmla="*/ 41 h 82"/>
                <a:gd name="T32" fmla="*/ 36 w 63"/>
                <a:gd name="T33" fmla="*/ 47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82"/>
                <a:gd name="T53" fmla="*/ 63 w 63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82">
                  <a:moveTo>
                    <a:pt x="44" y="81"/>
                  </a:moveTo>
                  <a:lnTo>
                    <a:pt x="48" y="55"/>
                  </a:lnTo>
                  <a:lnTo>
                    <a:pt x="62" y="43"/>
                  </a:lnTo>
                  <a:lnTo>
                    <a:pt x="62" y="32"/>
                  </a:lnTo>
                  <a:lnTo>
                    <a:pt x="55" y="23"/>
                  </a:lnTo>
                  <a:lnTo>
                    <a:pt x="46" y="11"/>
                  </a:lnTo>
                  <a:lnTo>
                    <a:pt x="42" y="0"/>
                  </a:lnTo>
                  <a:lnTo>
                    <a:pt x="28" y="0"/>
                  </a:lnTo>
                  <a:lnTo>
                    <a:pt x="17" y="4"/>
                  </a:lnTo>
                  <a:lnTo>
                    <a:pt x="17" y="23"/>
                  </a:lnTo>
                  <a:lnTo>
                    <a:pt x="8" y="37"/>
                  </a:lnTo>
                  <a:lnTo>
                    <a:pt x="0" y="41"/>
                  </a:lnTo>
                  <a:lnTo>
                    <a:pt x="4" y="53"/>
                  </a:lnTo>
                  <a:lnTo>
                    <a:pt x="17" y="57"/>
                  </a:lnTo>
                  <a:lnTo>
                    <a:pt x="31" y="60"/>
                  </a:lnTo>
                  <a:lnTo>
                    <a:pt x="37" y="69"/>
                  </a:lnTo>
                  <a:lnTo>
                    <a:pt x="44" y="8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7E4CA43-A1D1-99F1-021A-EF625B09E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8035" y="3369263"/>
              <a:ext cx="394177" cy="419535"/>
            </a:xfrm>
            <a:custGeom>
              <a:avLst/>
              <a:gdLst>
                <a:gd name="T0" fmla="*/ 79 w 240"/>
                <a:gd name="T1" fmla="*/ 4 h 255"/>
                <a:gd name="T2" fmla="*/ 61 w 240"/>
                <a:gd name="T3" fmla="*/ 22 h 255"/>
                <a:gd name="T4" fmla="*/ 61 w 240"/>
                <a:gd name="T5" fmla="*/ 27 h 255"/>
                <a:gd name="T6" fmla="*/ 48 w 240"/>
                <a:gd name="T7" fmla="*/ 35 h 255"/>
                <a:gd name="T8" fmla="*/ 49 w 240"/>
                <a:gd name="T9" fmla="*/ 37 h 255"/>
                <a:gd name="T10" fmla="*/ 46 w 240"/>
                <a:gd name="T11" fmla="*/ 42 h 255"/>
                <a:gd name="T12" fmla="*/ 35 w 240"/>
                <a:gd name="T13" fmla="*/ 53 h 255"/>
                <a:gd name="T14" fmla="*/ 23 w 240"/>
                <a:gd name="T15" fmla="*/ 61 h 255"/>
                <a:gd name="T16" fmla="*/ 16 w 240"/>
                <a:gd name="T17" fmla="*/ 67 h 255"/>
                <a:gd name="T18" fmla="*/ 23 w 240"/>
                <a:gd name="T19" fmla="*/ 71 h 255"/>
                <a:gd name="T20" fmla="*/ 18 w 240"/>
                <a:gd name="T21" fmla="*/ 79 h 255"/>
                <a:gd name="T22" fmla="*/ 11 w 240"/>
                <a:gd name="T23" fmla="*/ 85 h 255"/>
                <a:gd name="T24" fmla="*/ 9 w 240"/>
                <a:gd name="T25" fmla="*/ 87 h 255"/>
                <a:gd name="T26" fmla="*/ 0 w 240"/>
                <a:gd name="T27" fmla="*/ 96 h 255"/>
                <a:gd name="T28" fmla="*/ 0 w 240"/>
                <a:gd name="T29" fmla="*/ 103 h 255"/>
                <a:gd name="T30" fmla="*/ 10 w 240"/>
                <a:gd name="T31" fmla="*/ 106 h 255"/>
                <a:gd name="T32" fmla="*/ 30 w 240"/>
                <a:gd name="T33" fmla="*/ 106 h 255"/>
                <a:gd name="T34" fmla="*/ 44 w 240"/>
                <a:gd name="T35" fmla="*/ 101 h 255"/>
                <a:gd name="T36" fmla="*/ 58 w 240"/>
                <a:gd name="T37" fmla="*/ 99 h 255"/>
                <a:gd name="T38" fmla="*/ 66 w 240"/>
                <a:gd name="T39" fmla="*/ 106 h 255"/>
                <a:gd name="T40" fmla="*/ 76 w 240"/>
                <a:gd name="T41" fmla="*/ 111 h 255"/>
                <a:gd name="T42" fmla="*/ 90 w 240"/>
                <a:gd name="T43" fmla="*/ 112 h 255"/>
                <a:gd name="T44" fmla="*/ 86 w 240"/>
                <a:gd name="T45" fmla="*/ 123 h 255"/>
                <a:gd name="T46" fmla="*/ 90 w 240"/>
                <a:gd name="T47" fmla="*/ 151 h 255"/>
                <a:gd name="T48" fmla="*/ 104 w 240"/>
                <a:gd name="T49" fmla="*/ 149 h 255"/>
                <a:gd name="T50" fmla="*/ 111 w 240"/>
                <a:gd name="T51" fmla="*/ 149 h 255"/>
                <a:gd name="T52" fmla="*/ 112 w 240"/>
                <a:gd name="T53" fmla="*/ 142 h 255"/>
                <a:gd name="T54" fmla="*/ 115 w 240"/>
                <a:gd name="T55" fmla="*/ 124 h 255"/>
                <a:gd name="T56" fmla="*/ 124 w 240"/>
                <a:gd name="T57" fmla="*/ 116 h 255"/>
                <a:gd name="T58" fmla="*/ 124 w 240"/>
                <a:gd name="T59" fmla="*/ 101 h 255"/>
                <a:gd name="T60" fmla="*/ 131 w 240"/>
                <a:gd name="T61" fmla="*/ 92 h 255"/>
                <a:gd name="T62" fmla="*/ 146 w 240"/>
                <a:gd name="T63" fmla="*/ 87 h 255"/>
                <a:gd name="T64" fmla="*/ 173 w 240"/>
                <a:gd name="T65" fmla="*/ 64 h 255"/>
                <a:gd name="T66" fmla="*/ 178 w 240"/>
                <a:gd name="T67" fmla="*/ 54 h 255"/>
                <a:gd name="T68" fmla="*/ 173 w 240"/>
                <a:gd name="T69" fmla="*/ 39 h 255"/>
                <a:gd name="T70" fmla="*/ 192 w 240"/>
                <a:gd name="T71" fmla="*/ 28 h 255"/>
                <a:gd name="T72" fmla="*/ 195 w 240"/>
                <a:gd name="T73" fmla="*/ 11 h 255"/>
                <a:gd name="T74" fmla="*/ 181 w 240"/>
                <a:gd name="T75" fmla="*/ 4 h 255"/>
                <a:gd name="T76" fmla="*/ 173 w 240"/>
                <a:gd name="T77" fmla="*/ 2 h 255"/>
                <a:gd name="T78" fmla="*/ 157 w 240"/>
                <a:gd name="T79" fmla="*/ 0 h 255"/>
                <a:gd name="T80" fmla="*/ 124 w 240"/>
                <a:gd name="T81" fmla="*/ 0 h 255"/>
                <a:gd name="T82" fmla="*/ 115 w 240"/>
                <a:gd name="T83" fmla="*/ 5 h 255"/>
                <a:gd name="T84" fmla="*/ 105 w 240"/>
                <a:gd name="T85" fmla="*/ 13 h 255"/>
                <a:gd name="T86" fmla="*/ 107 w 240"/>
                <a:gd name="T87" fmla="*/ 20 h 255"/>
                <a:gd name="T88" fmla="*/ 120 w 240"/>
                <a:gd name="T89" fmla="*/ 25 h 255"/>
                <a:gd name="T90" fmla="*/ 128 w 240"/>
                <a:gd name="T91" fmla="*/ 32 h 255"/>
                <a:gd name="T92" fmla="*/ 128 w 240"/>
                <a:gd name="T93" fmla="*/ 42 h 255"/>
                <a:gd name="T94" fmla="*/ 115 w 240"/>
                <a:gd name="T95" fmla="*/ 49 h 255"/>
                <a:gd name="T96" fmla="*/ 100 w 240"/>
                <a:gd name="T97" fmla="*/ 53 h 255"/>
                <a:gd name="T98" fmla="*/ 90 w 240"/>
                <a:gd name="T99" fmla="*/ 54 h 255"/>
                <a:gd name="T100" fmla="*/ 85 w 240"/>
                <a:gd name="T101" fmla="*/ 47 h 255"/>
                <a:gd name="T102" fmla="*/ 82 w 240"/>
                <a:gd name="T103" fmla="*/ 39 h 255"/>
                <a:gd name="T104" fmla="*/ 89 w 240"/>
                <a:gd name="T105" fmla="*/ 31 h 255"/>
                <a:gd name="T106" fmla="*/ 86 w 240"/>
                <a:gd name="T107" fmla="*/ 22 h 255"/>
                <a:gd name="T108" fmla="*/ 85 w 240"/>
                <a:gd name="T109" fmla="*/ 14 h 255"/>
                <a:gd name="T110" fmla="*/ 79 w 240"/>
                <a:gd name="T111" fmla="*/ 4 h 2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255"/>
                <a:gd name="T170" fmla="*/ 240 w 240"/>
                <a:gd name="T171" fmla="*/ 255 h 25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255">
                  <a:moveTo>
                    <a:pt x="97" y="6"/>
                  </a:moveTo>
                  <a:lnTo>
                    <a:pt x="75" y="36"/>
                  </a:lnTo>
                  <a:lnTo>
                    <a:pt x="75" y="45"/>
                  </a:lnTo>
                  <a:lnTo>
                    <a:pt x="59" y="58"/>
                  </a:lnTo>
                  <a:lnTo>
                    <a:pt x="61" y="63"/>
                  </a:lnTo>
                  <a:lnTo>
                    <a:pt x="56" y="72"/>
                  </a:lnTo>
                  <a:lnTo>
                    <a:pt x="43" y="88"/>
                  </a:lnTo>
                  <a:lnTo>
                    <a:pt x="27" y="104"/>
                  </a:lnTo>
                  <a:lnTo>
                    <a:pt x="20" y="113"/>
                  </a:lnTo>
                  <a:lnTo>
                    <a:pt x="27" y="120"/>
                  </a:lnTo>
                  <a:lnTo>
                    <a:pt x="22" y="133"/>
                  </a:lnTo>
                  <a:lnTo>
                    <a:pt x="15" y="142"/>
                  </a:lnTo>
                  <a:lnTo>
                    <a:pt x="9" y="147"/>
                  </a:lnTo>
                  <a:lnTo>
                    <a:pt x="0" y="161"/>
                  </a:lnTo>
                  <a:lnTo>
                    <a:pt x="0" y="172"/>
                  </a:lnTo>
                  <a:lnTo>
                    <a:pt x="11" y="179"/>
                  </a:lnTo>
                  <a:lnTo>
                    <a:pt x="38" y="179"/>
                  </a:lnTo>
                  <a:lnTo>
                    <a:pt x="54" y="170"/>
                  </a:lnTo>
                  <a:lnTo>
                    <a:pt x="70" y="167"/>
                  </a:lnTo>
                  <a:lnTo>
                    <a:pt x="81" y="179"/>
                  </a:lnTo>
                  <a:lnTo>
                    <a:pt x="93" y="185"/>
                  </a:lnTo>
                  <a:lnTo>
                    <a:pt x="111" y="188"/>
                  </a:lnTo>
                  <a:lnTo>
                    <a:pt x="106" y="206"/>
                  </a:lnTo>
                  <a:lnTo>
                    <a:pt x="111" y="254"/>
                  </a:lnTo>
                  <a:lnTo>
                    <a:pt x="127" y="251"/>
                  </a:lnTo>
                  <a:lnTo>
                    <a:pt x="136" y="251"/>
                  </a:lnTo>
                  <a:lnTo>
                    <a:pt x="138" y="238"/>
                  </a:lnTo>
                  <a:lnTo>
                    <a:pt x="141" y="208"/>
                  </a:lnTo>
                  <a:lnTo>
                    <a:pt x="152" y="195"/>
                  </a:lnTo>
                  <a:lnTo>
                    <a:pt x="152" y="170"/>
                  </a:lnTo>
                  <a:lnTo>
                    <a:pt x="161" y="156"/>
                  </a:lnTo>
                  <a:lnTo>
                    <a:pt x="179" y="147"/>
                  </a:lnTo>
                  <a:lnTo>
                    <a:pt x="213" y="108"/>
                  </a:lnTo>
                  <a:lnTo>
                    <a:pt x="218" y="92"/>
                  </a:lnTo>
                  <a:lnTo>
                    <a:pt x="213" y="65"/>
                  </a:lnTo>
                  <a:lnTo>
                    <a:pt x="236" y="47"/>
                  </a:lnTo>
                  <a:lnTo>
                    <a:pt x="239" y="18"/>
                  </a:lnTo>
                  <a:lnTo>
                    <a:pt x="223" y="4"/>
                  </a:lnTo>
                  <a:lnTo>
                    <a:pt x="213" y="2"/>
                  </a:lnTo>
                  <a:lnTo>
                    <a:pt x="193" y="0"/>
                  </a:lnTo>
                  <a:lnTo>
                    <a:pt x="152" y="0"/>
                  </a:lnTo>
                  <a:lnTo>
                    <a:pt x="141" y="9"/>
                  </a:lnTo>
                  <a:lnTo>
                    <a:pt x="129" y="22"/>
                  </a:lnTo>
                  <a:lnTo>
                    <a:pt x="132" y="34"/>
                  </a:lnTo>
                  <a:lnTo>
                    <a:pt x="147" y="43"/>
                  </a:lnTo>
                  <a:lnTo>
                    <a:pt x="157" y="54"/>
                  </a:lnTo>
                  <a:lnTo>
                    <a:pt x="157" y="72"/>
                  </a:lnTo>
                  <a:lnTo>
                    <a:pt x="141" y="83"/>
                  </a:lnTo>
                  <a:lnTo>
                    <a:pt x="122" y="88"/>
                  </a:lnTo>
                  <a:lnTo>
                    <a:pt x="111" y="90"/>
                  </a:lnTo>
                  <a:lnTo>
                    <a:pt x="104" y="79"/>
                  </a:lnTo>
                  <a:lnTo>
                    <a:pt x="100" y="65"/>
                  </a:lnTo>
                  <a:lnTo>
                    <a:pt x="109" y="52"/>
                  </a:lnTo>
                  <a:lnTo>
                    <a:pt x="106" y="38"/>
                  </a:lnTo>
                  <a:lnTo>
                    <a:pt x="104" y="24"/>
                  </a:lnTo>
                  <a:lnTo>
                    <a:pt x="97" y="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15972EA-4428-3644-DA91-4223DD9CE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263" y="2706248"/>
              <a:ext cx="561876" cy="516927"/>
            </a:xfrm>
            <a:custGeom>
              <a:avLst/>
              <a:gdLst>
                <a:gd name="T0" fmla="*/ 100 w 340"/>
                <a:gd name="T1" fmla="*/ 77 h 314"/>
                <a:gd name="T2" fmla="*/ 98 w 340"/>
                <a:gd name="T3" fmla="*/ 93 h 314"/>
                <a:gd name="T4" fmla="*/ 79 w 340"/>
                <a:gd name="T5" fmla="*/ 91 h 314"/>
                <a:gd name="T6" fmla="*/ 58 w 340"/>
                <a:gd name="T7" fmla="*/ 113 h 314"/>
                <a:gd name="T8" fmla="*/ 31 w 340"/>
                <a:gd name="T9" fmla="*/ 127 h 314"/>
                <a:gd name="T10" fmla="*/ 11 w 340"/>
                <a:gd name="T11" fmla="*/ 131 h 314"/>
                <a:gd name="T12" fmla="*/ 6 w 340"/>
                <a:gd name="T13" fmla="*/ 136 h 314"/>
                <a:gd name="T14" fmla="*/ 11 w 340"/>
                <a:gd name="T15" fmla="*/ 150 h 314"/>
                <a:gd name="T16" fmla="*/ 4 w 340"/>
                <a:gd name="T17" fmla="*/ 165 h 314"/>
                <a:gd name="T18" fmla="*/ 14 w 340"/>
                <a:gd name="T19" fmla="*/ 165 h 314"/>
                <a:gd name="T20" fmla="*/ 30 w 340"/>
                <a:gd name="T21" fmla="*/ 165 h 314"/>
                <a:gd name="T22" fmla="*/ 23 w 340"/>
                <a:gd name="T23" fmla="*/ 177 h 314"/>
                <a:gd name="T24" fmla="*/ 51 w 340"/>
                <a:gd name="T25" fmla="*/ 181 h 314"/>
                <a:gd name="T26" fmla="*/ 76 w 340"/>
                <a:gd name="T27" fmla="*/ 187 h 314"/>
                <a:gd name="T28" fmla="*/ 100 w 340"/>
                <a:gd name="T29" fmla="*/ 177 h 314"/>
                <a:gd name="T30" fmla="*/ 175 w 340"/>
                <a:gd name="T31" fmla="*/ 181 h 314"/>
                <a:gd name="T32" fmla="*/ 212 w 340"/>
                <a:gd name="T33" fmla="*/ 163 h 314"/>
                <a:gd name="T34" fmla="*/ 233 w 340"/>
                <a:gd name="T35" fmla="*/ 150 h 314"/>
                <a:gd name="T36" fmla="*/ 250 w 340"/>
                <a:gd name="T37" fmla="*/ 131 h 314"/>
                <a:gd name="T38" fmla="*/ 259 w 340"/>
                <a:gd name="T39" fmla="*/ 91 h 314"/>
                <a:gd name="T40" fmla="*/ 270 w 340"/>
                <a:gd name="T41" fmla="*/ 72 h 314"/>
                <a:gd name="T42" fmla="*/ 256 w 340"/>
                <a:gd name="T43" fmla="*/ 52 h 314"/>
                <a:gd name="T44" fmla="*/ 236 w 340"/>
                <a:gd name="T45" fmla="*/ 47 h 314"/>
                <a:gd name="T46" fmla="*/ 224 w 340"/>
                <a:gd name="T47" fmla="*/ 28 h 314"/>
                <a:gd name="T48" fmla="*/ 254 w 340"/>
                <a:gd name="T49" fmla="*/ 0 h 314"/>
                <a:gd name="T50" fmla="*/ 208 w 340"/>
                <a:gd name="T51" fmla="*/ 4 h 314"/>
                <a:gd name="T52" fmla="*/ 188 w 340"/>
                <a:gd name="T53" fmla="*/ 13 h 314"/>
                <a:gd name="T54" fmla="*/ 168 w 340"/>
                <a:gd name="T55" fmla="*/ 15 h 314"/>
                <a:gd name="T56" fmla="*/ 191 w 340"/>
                <a:gd name="T57" fmla="*/ 30 h 314"/>
                <a:gd name="T58" fmla="*/ 148 w 340"/>
                <a:gd name="T59" fmla="*/ 34 h 314"/>
                <a:gd name="T60" fmla="*/ 106 w 340"/>
                <a:gd name="T61" fmla="*/ 22 h 314"/>
                <a:gd name="T62" fmla="*/ 93 w 340"/>
                <a:gd name="T63" fmla="*/ 36 h 314"/>
                <a:gd name="T64" fmla="*/ 93 w 340"/>
                <a:gd name="T65" fmla="*/ 45 h 314"/>
                <a:gd name="T66" fmla="*/ 81 w 340"/>
                <a:gd name="T67" fmla="*/ 60 h 314"/>
                <a:gd name="T68" fmla="*/ 68 w 340"/>
                <a:gd name="T69" fmla="*/ 75 h 314"/>
                <a:gd name="T70" fmla="*/ 84 w 340"/>
                <a:gd name="T71" fmla="*/ 84 h 3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0"/>
                <a:gd name="T109" fmla="*/ 0 h 314"/>
                <a:gd name="T110" fmla="*/ 340 w 340"/>
                <a:gd name="T111" fmla="*/ 314 h 3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0" h="314">
                  <a:moveTo>
                    <a:pt x="125" y="118"/>
                  </a:moveTo>
                  <a:lnTo>
                    <a:pt x="120" y="130"/>
                  </a:lnTo>
                  <a:lnTo>
                    <a:pt x="125" y="146"/>
                  </a:lnTo>
                  <a:lnTo>
                    <a:pt x="118" y="157"/>
                  </a:lnTo>
                  <a:lnTo>
                    <a:pt x="109" y="150"/>
                  </a:lnTo>
                  <a:lnTo>
                    <a:pt x="95" y="153"/>
                  </a:lnTo>
                  <a:lnTo>
                    <a:pt x="95" y="164"/>
                  </a:lnTo>
                  <a:lnTo>
                    <a:pt x="70" y="189"/>
                  </a:lnTo>
                  <a:lnTo>
                    <a:pt x="56" y="194"/>
                  </a:lnTo>
                  <a:lnTo>
                    <a:pt x="36" y="214"/>
                  </a:lnTo>
                  <a:lnTo>
                    <a:pt x="25" y="221"/>
                  </a:lnTo>
                  <a:lnTo>
                    <a:pt x="13" y="219"/>
                  </a:lnTo>
                  <a:lnTo>
                    <a:pt x="11" y="223"/>
                  </a:lnTo>
                  <a:lnTo>
                    <a:pt x="6" y="228"/>
                  </a:lnTo>
                  <a:lnTo>
                    <a:pt x="13" y="235"/>
                  </a:lnTo>
                  <a:lnTo>
                    <a:pt x="13" y="251"/>
                  </a:lnTo>
                  <a:lnTo>
                    <a:pt x="0" y="265"/>
                  </a:lnTo>
                  <a:lnTo>
                    <a:pt x="4" y="278"/>
                  </a:lnTo>
                  <a:lnTo>
                    <a:pt x="18" y="278"/>
                  </a:lnTo>
                  <a:lnTo>
                    <a:pt x="25" y="267"/>
                  </a:lnTo>
                  <a:lnTo>
                    <a:pt x="34" y="276"/>
                  </a:lnTo>
                  <a:lnTo>
                    <a:pt x="22" y="285"/>
                  </a:lnTo>
                  <a:lnTo>
                    <a:pt x="27" y="297"/>
                  </a:lnTo>
                  <a:lnTo>
                    <a:pt x="34" y="299"/>
                  </a:lnTo>
                  <a:lnTo>
                    <a:pt x="61" y="303"/>
                  </a:lnTo>
                  <a:lnTo>
                    <a:pt x="65" y="306"/>
                  </a:lnTo>
                  <a:lnTo>
                    <a:pt x="91" y="313"/>
                  </a:lnTo>
                  <a:lnTo>
                    <a:pt x="100" y="308"/>
                  </a:lnTo>
                  <a:lnTo>
                    <a:pt x="120" y="297"/>
                  </a:lnTo>
                  <a:lnTo>
                    <a:pt x="152" y="303"/>
                  </a:lnTo>
                  <a:lnTo>
                    <a:pt x="209" y="303"/>
                  </a:lnTo>
                  <a:lnTo>
                    <a:pt x="241" y="297"/>
                  </a:lnTo>
                  <a:lnTo>
                    <a:pt x="254" y="274"/>
                  </a:lnTo>
                  <a:lnTo>
                    <a:pt x="273" y="265"/>
                  </a:lnTo>
                  <a:lnTo>
                    <a:pt x="279" y="251"/>
                  </a:lnTo>
                  <a:lnTo>
                    <a:pt x="286" y="233"/>
                  </a:lnTo>
                  <a:lnTo>
                    <a:pt x="300" y="219"/>
                  </a:lnTo>
                  <a:lnTo>
                    <a:pt x="313" y="189"/>
                  </a:lnTo>
                  <a:lnTo>
                    <a:pt x="311" y="153"/>
                  </a:lnTo>
                  <a:lnTo>
                    <a:pt x="339" y="134"/>
                  </a:lnTo>
                  <a:lnTo>
                    <a:pt x="323" y="121"/>
                  </a:lnTo>
                  <a:lnTo>
                    <a:pt x="318" y="95"/>
                  </a:lnTo>
                  <a:lnTo>
                    <a:pt x="307" y="86"/>
                  </a:lnTo>
                  <a:lnTo>
                    <a:pt x="293" y="86"/>
                  </a:lnTo>
                  <a:lnTo>
                    <a:pt x="282" y="79"/>
                  </a:lnTo>
                  <a:lnTo>
                    <a:pt x="259" y="52"/>
                  </a:lnTo>
                  <a:lnTo>
                    <a:pt x="268" y="47"/>
                  </a:lnTo>
                  <a:lnTo>
                    <a:pt x="309" y="11"/>
                  </a:lnTo>
                  <a:lnTo>
                    <a:pt x="304" y="0"/>
                  </a:lnTo>
                  <a:lnTo>
                    <a:pt x="291" y="2"/>
                  </a:lnTo>
                  <a:lnTo>
                    <a:pt x="250" y="4"/>
                  </a:lnTo>
                  <a:lnTo>
                    <a:pt x="236" y="15"/>
                  </a:lnTo>
                  <a:lnTo>
                    <a:pt x="225" y="22"/>
                  </a:lnTo>
                  <a:lnTo>
                    <a:pt x="211" y="20"/>
                  </a:lnTo>
                  <a:lnTo>
                    <a:pt x="202" y="25"/>
                  </a:lnTo>
                  <a:lnTo>
                    <a:pt x="209" y="36"/>
                  </a:lnTo>
                  <a:lnTo>
                    <a:pt x="229" y="50"/>
                  </a:lnTo>
                  <a:lnTo>
                    <a:pt x="213" y="52"/>
                  </a:lnTo>
                  <a:lnTo>
                    <a:pt x="177" y="57"/>
                  </a:lnTo>
                  <a:lnTo>
                    <a:pt x="152" y="47"/>
                  </a:lnTo>
                  <a:lnTo>
                    <a:pt x="127" y="36"/>
                  </a:lnTo>
                  <a:lnTo>
                    <a:pt x="118" y="43"/>
                  </a:lnTo>
                  <a:lnTo>
                    <a:pt x="111" y="61"/>
                  </a:lnTo>
                  <a:lnTo>
                    <a:pt x="113" y="70"/>
                  </a:lnTo>
                  <a:lnTo>
                    <a:pt x="111" y="75"/>
                  </a:lnTo>
                  <a:lnTo>
                    <a:pt x="95" y="82"/>
                  </a:lnTo>
                  <a:lnTo>
                    <a:pt x="97" y="100"/>
                  </a:lnTo>
                  <a:lnTo>
                    <a:pt x="95" y="105"/>
                  </a:lnTo>
                  <a:lnTo>
                    <a:pt x="81" y="125"/>
                  </a:lnTo>
                  <a:lnTo>
                    <a:pt x="93" y="143"/>
                  </a:lnTo>
                  <a:lnTo>
                    <a:pt x="100" y="141"/>
                  </a:lnTo>
                  <a:lnTo>
                    <a:pt x="125" y="11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71AF8F2-C573-1D54-48C0-CB1795571B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9538" y="2743707"/>
              <a:ext cx="663878" cy="507562"/>
              <a:chOff x="3001" y="2038"/>
              <a:chExt cx="404" cy="308"/>
            </a:xfrm>
            <a:solidFill>
              <a:schemeClr val="bg1">
                <a:lumMod val="75000"/>
              </a:schemeClr>
            </a:solidFill>
          </p:grpSpPr>
          <p:sp>
            <p:nvSpPr>
              <p:cNvPr id="81" name="Freeform 24">
                <a:extLst>
                  <a:ext uri="{FF2B5EF4-FFF2-40B4-BE49-F238E27FC236}">
                    <a16:creationId xmlns:a16="http://schemas.microsoft.com/office/drawing/2014/main" id="{C95E0000-E595-647F-5032-0F476BED2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1" y="2099"/>
                <a:ext cx="164" cy="204"/>
              </a:xfrm>
              <a:custGeom>
                <a:avLst/>
                <a:gdLst>
                  <a:gd name="T0" fmla="*/ 13 w 164"/>
                  <a:gd name="T1" fmla="*/ 173 h 204"/>
                  <a:gd name="T2" fmla="*/ 22 w 164"/>
                  <a:gd name="T3" fmla="*/ 189 h 204"/>
                  <a:gd name="T4" fmla="*/ 40 w 164"/>
                  <a:gd name="T5" fmla="*/ 189 h 204"/>
                  <a:gd name="T6" fmla="*/ 56 w 164"/>
                  <a:gd name="T7" fmla="*/ 193 h 204"/>
                  <a:gd name="T8" fmla="*/ 67 w 164"/>
                  <a:gd name="T9" fmla="*/ 203 h 204"/>
                  <a:gd name="T10" fmla="*/ 81 w 164"/>
                  <a:gd name="T11" fmla="*/ 203 h 204"/>
                  <a:gd name="T12" fmla="*/ 72 w 164"/>
                  <a:gd name="T13" fmla="*/ 191 h 204"/>
                  <a:gd name="T14" fmla="*/ 79 w 164"/>
                  <a:gd name="T15" fmla="*/ 173 h 204"/>
                  <a:gd name="T16" fmla="*/ 88 w 164"/>
                  <a:gd name="T17" fmla="*/ 155 h 204"/>
                  <a:gd name="T18" fmla="*/ 92 w 164"/>
                  <a:gd name="T19" fmla="*/ 132 h 204"/>
                  <a:gd name="T20" fmla="*/ 110 w 164"/>
                  <a:gd name="T21" fmla="*/ 120 h 204"/>
                  <a:gd name="T22" fmla="*/ 126 w 164"/>
                  <a:gd name="T23" fmla="*/ 111 h 204"/>
                  <a:gd name="T24" fmla="*/ 126 w 164"/>
                  <a:gd name="T25" fmla="*/ 98 h 204"/>
                  <a:gd name="T26" fmla="*/ 126 w 164"/>
                  <a:gd name="T27" fmla="*/ 77 h 204"/>
                  <a:gd name="T28" fmla="*/ 129 w 164"/>
                  <a:gd name="T29" fmla="*/ 68 h 204"/>
                  <a:gd name="T30" fmla="*/ 144 w 164"/>
                  <a:gd name="T31" fmla="*/ 66 h 204"/>
                  <a:gd name="T32" fmla="*/ 149 w 164"/>
                  <a:gd name="T33" fmla="*/ 70 h 204"/>
                  <a:gd name="T34" fmla="*/ 163 w 164"/>
                  <a:gd name="T35" fmla="*/ 57 h 204"/>
                  <a:gd name="T36" fmla="*/ 158 w 164"/>
                  <a:gd name="T37" fmla="*/ 45 h 204"/>
                  <a:gd name="T38" fmla="*/ 149 w 164"/>
                  <a:gd name="T39" fmla="*/ 43 h 204"/>
                  <a:gd name="T40" fmla="*/ 135 w 164"/>
                  <a:gd name="T41" fmla="*/ 43 h 204"/>
                  <a:gd name="T42" fmla="*/ 129 w 164"/>
                  <a:gd name="T43" fmla="*/ 43 h 204"/>
                  <a:gd name="T44" fmla="*/ 126 w 164"/>
                  <a:gd name="T45" fmla="*/ 22 h 204"/>
                  <a:gd name="T46" fmla="*/ 126 w 164"/>
                  <a:gd name="T47" fmla="*/ 4 h 204"/>
                  <a:gd name="T48" fmla="*/ 117 w 164"/>
                  <a:gd name="T49" fmla="*/ 0 h 204"/>
                  <a:gd name="T50" fmla="*/ 113 w 164"/>
                  <a:gd name="T51" fmla="*/ 6 h 204"/>
                  <a:gd name="T52" fmla="*/ 88 w 164"/>
                  <a:gd name="T53" fmla="*/ 2 h 204"/>
                  <a:gd name="T54" fmla="*/ 81 w 164"/>
                  <a:gd name="T55" fmla="*/ 9 h 204"/>
                  <a:gd name="T56" fmla="*/ 88 w 164"/>
                  <a:gd name="T57" fmla="*/ 25 h 204"/>
                  <a:gd name="T58" fmla="*/ 86 w 164"/>
                  <a:gd name="T59" fmla="*/ 43 h 204"/>
                  <a:gd name="T60" fmla="*/ 74 w 164"/>
                  <a:gd name="T61" fmla="*/ 29 h 204"/>
                  <a:gd name="T62" fmla="*/ 70 w 164"/>
                  <a:gd name="T63" fmla="*/ 20 h 204"/>
                  <a:gd name="T64" fmla="*/ 56 w 164"/>
                  <a:gd name="T65" fmla="*/ 22 h 204"/>
                  <a:gd name="T66" fmla="*/ 52 w 164"/>
                  <a:gd name="T67" fmla="*/ 31 h 204"/>
                  <a:gd name="T68" fmla="*/ 47 w 164"/>
                  <a:gd name="T69" fmla="*/ 36 h 204"/>
                  <a:gd name="T70" fmla="*/ 47 w 164"/>
                  <a:gd name="T71" fmla="*/ 50 h 204"/>
                  <a:gd name="T72" fmla="*/ 45 w 164"/>
                  <a:gd name="T73" fmla="*/ 50 h 204"/>
                  <a:gd name="T74" fmla="*/ 31 w 164"/>
                  <a:gd name="T75" fmla="*/ 29 h 204"/>
                  <a:gd name="T76" fmla="*/ 24 w 164"/>
                  <a:gd name="T77" fmla="*/ 22 h 204"/>
                  <a:gd name="T78" fmla="*/ 18 w 164"/>
                  <a:gd name="T79" fmla="*/ 27 h 204"/>
                  <a:gd name="T80" fmla="*/ 20 w 164"/>
                  <a:gd name="T81" fmla="*/ 38 h 204"/>
                  <a:gd name="T82" fmla="*/ 20 w 164"/>
                  <a:gd name="T83" fmla="*/ 45 h 204"/>
                  <a:gd name="T84" fmla="*/ 9 w 164"/>
                  <a:gd name="T85" fmla="*/ 50 h 204"/>
                  <a:gd name="T86" fmla="*/ 9 w 164"/>
                  <a:gd name="T87" fmla="*/ 63 h 204"/>
                  <a:gd name="T88" fmla="*/ 18 w 164"/>
                  <a:gd name="T89" fmla="*/ 77 h 204"/>
                  <a:gd name="T90" fmla="*/ 18 w 164"/>
                  <a:gd name="T91" fmla="*/ 88 h 204"/>
                  <a:gd name="T92" fmla="*/ 13 w 164"/>
                  <a:gd name="T93" fmla="*/ 98 h 204"/>
                  <a:gd name="T94" fmla="*/ 0 w 164"/>
                  <a:gd name="T95" fmla="*/ 109 h 204"/>
                  <a:gd name="T96" fmla="*/ 2 w 164"/>
                  <a:gd name="T97" fmla="*/ 120 h 204"/>
                  <a:gd name="T98" fmla="*/ 15 w 164"/>
                  <a:gd name="T99" fmla="*/ 130 h 204"/>
                  <a:gd name="T100" fmla="*/ 20 w 164"/>
                  <a:gd name="T101" fmla="*/ 139 h 204"/>
                  <a:gd name="T102" fmla="*/ 18 w 164"/>
                  <a:gd name="T103" fmla="*/ 161 h 204"/>
                  <a:gd name="T104" fmla="*/ 13 w 164"/>
                  <a:gd name="T105" fmla="*/ 173 h 20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64"/>
                  <a:gd name="T160" fmla="*/ 0 h 204"/>
                  <a:gd name="T161" fmla="*/ 164 w 164"/>
                  <a:gd name="T162" fmla="*/ 204 h 20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64" h="204">
                    <a:moveTo>
                      <a:pt x="13" y="173"/>
                    </a:moveTo>
                    <a:lnTo>
                      <a:pt x="22" y="189"/>
                    </a:lnTo>
                    <a:lnTo>
                      <a:pt x="40" y="189"/>
                    </a:lnTo>
                    <a:lnTo>
                      <a:pt x="56" y="193"/>
                    </a:lnTo>
                    <a:lnTo>
                      <a:pt x="67" y="203"/>
                    </a:lnTo>
                    <a:lnTo>
                      <a:pt x="81" y="203"/>
                    </a:lnTo>
                    <a:lnTo>
                      <a:pt x="72" y="191"/>
                    </a:lnTo>
                    <a:lnTo>
                      <a:pt x="79" y="173"/>
                    </a:lnTo>
                    <a:lnTo>
                      <a:pt x="88" y="155"/>
                    </a:lnTo>
                    <a:lnTo>
                      <a:pt x="92" y="132"/>
                    </a:lnTo>
                    <a:lnTo>
                      <a:pt x="110" y="120"/>
                    </a:lnTo>
                    <a:lnTo>
                      <a:pt x="126" y="111"/>
                    </a:lnTo>
                    <a:lnTo>
                      <a:pt x="126" y="98"/>
                    </a:lnTo>
                    <a:lnTo>
                      <a:pt x="126" y="77"/>
                    </a:lnTo>
                    <a:lnTo>
                      <a:pt x="129" y="68"/>
                    </a:lnTo>
                    <a:lnTo>
                      <a:pt x="144" y="66"/>
                    </a:lnTo>
                    <a:lnTo>
                      <a:pt x="149" y="70"/>
                    </a:lnTo>
                    <a:lnTo>
                      <a:pt x="163" y="57"/>
                    </a:lnTo>
                    <a:lnTo>
                      <a:pt x="158" y="45"/>
                    </a:lnTo>
                    <a:lnTo>
                      <a:pt x="149" y="43"/>
                    </a:lnTo>
                    <a:lnTo>
                      <a:pt x="135" y="43"/>
                    </a:lnTo>
                    <a:lnTo>
                      <a:pt x="129" y="43"/>
                    </a:lnTo>
                    <a:lnTo>
                      <a:pt x="126" y="22"/>
                    </a:lnTo>
                    <a:lnTo>
                      <a:pt x="126" y="4"/>
                    </a:lnTo>
                    <a:lnTo>
                      <a:pt x="117" y="0"/>
                    </a:lnTo>
                    <a:lnTo>
                      <a:pt x="113" y="6"/>
                    </a:lnTo>
                    <a:lnTo>
                      <a:pt x="88" y="2"/>
                    </a:lnTo>
                    <a:lnTo>
                      <a:pt x="81" y="9"/>
                    </a:lnTo>
                    <a:lnTo>
                      <a:pt x="88" y="25"/>
                    </a:lnTo>
                    <a:lnTo>
                      <a:pt x="86" y="43"/>
                    </a:lnTo>
                    <a:lnTo>
                      <a:pt x="74" y="29"/>
                    </a:lnTo>
                    <a:lnTo>
                      <a:pt x="70" y="20"/>
                    </a:lnTo>
                    <a:lnTo>
                      <a:pt x="56" y="22"/>
                    </a:lnTo>
                    <a:lnTo>
                      <a:pt x="52" y="31"/>
                    </a:lnTo>
                    <a:lnTo>
                      <a:pt x="47" y="36"/>
                    </a:lnTo>
                    <a:lnTo>
                      <a:pt x="47" y="50"/>
                    </a:lnTo>
                    <a:lnTo>
                      <a:pt x="45" y="50"/>
                    </a:lnTo>
                    <a:lnTo>
                      <a:pt x="31" y="29"/>
                    </a:lnTo>
                    <a:lnTo>
                      <a:pt x="24" y="22"/>
                    </a:lnTo>
                    <a:lnTo>
                      <a:pt x="18" y="27"/>
                    </a:lnTo>
                    <a:lnTo>
                      <a:pt x="20" y="38"/>
                    </a:lnTo>
                    <a:lnTo>
                      <a:pt x="20" y="45"/>
                    </a:lnTo>
                    <a:lnTo>
                      <a:pt x="9" y="50"/>
                    </a:lnTo>
                    <a:lnTo>
                      <a:pt x="9" y="63"/>
                    </a:lnTo>
                    <a:lnTo>
                      <a:pt x="18" y="77"/>
                    </a:lnTo>
                    <a:lnTo>
                      <a:pt x="18" y="88"/>
                    </a:lnTo>
                    <a:lnTo>
                      <a:pt x="13" y="98"/>
                    </a:lnTo>
                    <a:lnTo>
                      <a:pt x="0" y="109"/>
                    </a:lnTo>
                    <a:lnTo>
                      <a:pt x="2" y="120"/>
                    </a:lnTo>
                    <a:lnTo>
                      <a:pt x="15" y="130"/>
                    </a:lnTo>
                    <a:lnTo>
                      <a:pt x="20" y="139"/>
                    </a:lnTo>
                    <a:lnTo>
                      <a:pt x="18" y="161"/>
                    </a:lnTo>
                    <a:lnTo>
                      <a:pt x="13" y="173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2" name="Freeform 25">
                <a:extLst>
                  <a:ext uri="{FF2B5EF4-FFF2-40B4-BE49-F238E27FC236}">
                    <a16:creationId xmlns:a16="http://schemas.microsoft.com/office/drawing/2014/main" id="{18036F19-054D-3DB9-0CB8-B72EA365D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" y="2038"/>
                <a:ext cx="124" cy="78"/>
              </a:xfrm>
              <a:custGeom>
                <a:avLst/>
                <a:gdLst>
                  <a:gd name="T0" fmla="*/ 0 w 124"/>
                  <a:gd name="T1" fmla="*/ 74 h 78"/>
                  <a:gd name="T2" fmla="*/ 11 w 124"/>
                  <a:gd name="T3" fmla="*/ 77 h 78"/>
                  <a:gd name="T4" fmla="*/ 22 w 124"/>
                  <a:gd name="T5" fmla="*/ 67 h 78"/>
                  <a:gd name="T6" fmla="*/ 34 w 124"/>
                  <a:gd name="T7" fmla="*/ 52 h 78"/>
                  <a:gd name="T8" fmla="*/ 68 w 124"/>
                  <a:gd name="T9" fmla="*/ 52 h 78"/>
                  <a:gd name="T10" fmla="*/ 97 w 124"/>
                  <a:gd name="T11" fmla="*/ 47 h 78"/>
                  <a:gd name="T12" fmla="*/ 113 w 124"/>
                  <a:gd name="T13" fmla="*/ 33 h 78"/>
                  <a:gd name="T14" fmla="*/ 120 w 124"/>
                  <a:gd name="T15" fmla="*/ 18 h 78"/>
                  <a:gd name="T16" fmla="*/ 123 w 124"/>
                  <a:gd name="T17" fmla="*/ 0 h 78"/>
                  <a:gd name="T18" fmla="*/ 100 w 124"/>
                  <a:gd name="T19" fmla="*/ 11 h 78"/>
                  <a:gd name="T20" fmla="*/ 59 w 124"/>
                  <a:gd name="T21" fmla="*/ 29 h 78"/>
                  <a:gd name="T22" fmla="*/ 47 w 124"/>
                  <a:gd name="T23" fmla="*/ 31 h 78"/>
                  <a:gd name="T24" fmla="*/ 34 w 124"/>
                  <a:gd name="T25" fmla="*/ 40 h 78"/>
                  <a:gd name="T26" fmla="*/ 11 w 124"/>
                  <a:gd name="T27" fmla="*/ 45 h 78"/>
                  <a:gd name="T28" fmla="*/ 0 w 124"/>
                  <a:gd name="T29" fmla="*/ 49 h 78"/>
                  <a:gd name="T30" fmla="*/ 0 w 124"/>
                  <a:gd name="T31" fmla="*/ 74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4"/>
                  <a:gd name="T49" fmla="*/ 0 h 78"/>
                  <a:gd name="T50" fmla="*/ 124 w 124"/>
                  <a:gd name="T51" fmla="*/ 78 h 7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4" h="78">
                    <a:moveTo>
                      <a:pt x="0" y="74"/>
                    </a:moveTo>
                    <a:lnTo>
                      <a:pt x="11" y="77"/>
                    </a:lnTo>
                    <a:lnTo>
                      <a:pt x="22" y="67"/>
                    </a:lnTo>
                    <a:lnTo>
                      <a:pt x="34" y="52"/>
                    </a:lnTo>
                    <a:lnTo>
                      <a:pt x="68" y="52"/>
                    </a:lnTo>
                    <a:lnTo>
                      <a:pt x="97" y="47"/>
                    </a:lnTo>
                    <a:lnTo>
                      <a:pt x="113" y="33"/>
                    </a:lnTo>
                    <a:lnTo>
                      <a:pt x="120" y="18"/>
                    </a:lnTo>
                    <a:lnTo>
                      <a:pt x="123" y="0"/>
                    </a:lnTo>
                    <a:lnTo>
                      <a:pt x="100" y="11"/>
                    </a:lnTo>
                    <a:lnTo>
                      <a:pt x="59" y="29"/>
                    </a:lnTo>
                    <a:lnTo>
                      <a:pt x="47" y="31"/>
                    </a:lnTo>
                    <a:lnTo>
                      <a:pt x="34" y="40"/>
                    </a:lnTo>
                    <a:lnTo>
                      <a:pt x="11" y="45"/>
                    </a:lnTo>
                    <a:lnTo>
                      <a:pt x="0" y="49"/>
                    </a:lnTo>
                    <a:lnTo>
                      <a:pt x="0" y="74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3" name="Freeform 26">
                <a:extLst>
                  <a:ext uri="{FF2B5EF4-FFF2-40B4-BE49-F238E27FC236}">
                    <a16:creationId xmlns:a16="http://schemas.microsoft.com/office/drawing/2014/main" id="{38CCD87F-954A-C662-0C99-818B9F667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" y="2227"/>
                <a:ext cx="54" cy="64"/>
              </a:xfrm>
              <a:custGeom>
                <a:avLst/>
                <a:gdLst>
                  <a:gd name="T0" fmla="*/ 16 w 54"/>
                  <a:gd name="T1" fmla="*/ 0 h 64"/>
                  <a:gd name="T2" fmla="*/ 50 w 54"/>
                  <a:gd name="T3" fmla="*/ 22 h 64"/>
                  <a:gd name="T4" fmla="*/ 53 w 54"/>
                  <a:gd name="T5" fmla="*/ 31 h 64"/>
                  <a:gd name="T6" fmla="*/ 41 w 54"/>
                  <a:gd name="T7" fmla="*/ 45 h 64"/>
                  <a:gd name="T8" fmla="*/ 29 w 54"/>
                  <a:gd name="T9" fmla="*/ 54 h 64"/>
                  <a:gd name="T10" fmla="*/ 32 w 54"/>
                  <a:gd name="T11" fmla="*/ 63 h 64"/>
                  <a:gd name="T12" fmla="*/ 16 w 54"/>
                  <a:gd name="T13" fmla="*/ 60 h 64"/>
                  <a:gd name="T14" fmla="*/ 2 w 54"/>
                  <a:gd name="T15" fmla="*/ 45 h 64"/>
                  <a:gd name="T16" fmla="*/ 0 w 54"/>
                  <a:gd name="T17" fmla="*/ 31 h 64"/>
                  <a:gd name="T18" fmla="*/ 6 w 54"/>
                  <a:gd name="T19" fmla="*/ 18 h 64"/>
                  <a:gd name="T20" fmla="*/ 16 w 54"/>
                  <a:gd name="T21" fmla="*/ 0 h 6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64"/>
                  <a:gd name="T35" fmla="*/ 54 w 54"/>
                  <a:gd name="T36" fmla="*/ 64 h 6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64">
                    <a:moveTo>
                      <a:pt x="16" y="0"/>
                    </a:moveTo>
                    <a:lnTo>
                      <a:pt x="50" y="22"/>
                    </a:lnTo>
                    <a:lnTo>
                      <a:pt x="53" y="31"/>
                    </a:lnTo>
                    <a:lnTo>
                      <a:pt x="41" y="45"/>
                    </a:lnTo>
                    <a:lnTo>
                      <a:pt x="29" y="54"/>
                    </a:lnTo>
                    <a:lnTo>
                      <a:pt x="32" y="63"/>
                    </a:lnTo>
                    <a:lnTo>
                      <a:pt x="16" y="60"/>
                    </a:lnTo>
                    <a:lnTo>
                      <a:pt x="2" y="45"/>
                    </a:lnTo>
                    <a:lnTo>
                      <a:pt x="0" y="31"/>
                    </a:lnTo>
                    <a:lnTo>
                      <a:pt x="6" y="18"/>
                    </a:lnTo>
                    <a:lnTo>
                      <a:pt x="16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4" name="Freeform 27">
                <a:extLst>
                  <a:ext uri="{FF2B5EF4-FFF2-40B4-BE49-F238E27FC236}">
                    <a16:creationId xmlns:a16="http://schemas.microsoft.com/office/drawing/2014/main" id="{DF21BBE8-A7E2-F27B-FD6A-6B43149F5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4" y="2208"/>
                <a:ext cx="78" cy="95"/>
              </a:xfrm>
              <a:custGeom>
                <a:avLst/>
                <a:gdLst>
                  <a:gd name="T0" fmla="*/ 72 w 78"/>
                  <a:gd name="T1" fmla="*/ 0 h 95"/>
                  <a:gd name="T2" fmla="*/ 77 w 78"/>
                  <a:gd name="T3" fmla="*/ 4 h 95"/>
                  <a:gd name="T4" fmla="*/ 72 w 78"/>
                  <a:gd name="T5" fmla="*/ 9 h 95"/>
                  <a:gd name="T6" fmla="*/ 77 w 78"/>
                  <a:gd name="T7" fmla="*/ 18 h 95"/>
                  <a:gd name="T8" fmla="*/ 70 w 78"/>
                  <a:gd name="T9" fmla="*/ 32 h 95"/>
                  <a:gd name="T10" fmla="*/ 61 w 78"/>
                  <a:gd name="T11" fmla="*/ 41 h 95"/>
                  <a:gd name="T12" fmla="*/ 63 w 78"/>
                  <a:gd name="T13" fmla="*/ 52 h 95"/>
                  <a:gd name="T14" fmla="*/ 61 w 78"/>
                  <a:gd name="T15" fmla="*/ 61 h 95"/>
                  <a:gd name="T16" fmla="*/ 63 w 78"/>
                  <a:gd name="T17" fmla="*/ 71 h 95"/>
                  <a:gd name="T18" fmla="*/ 49 w 78"/>
                  <a:gd name="T19" fmla="*/ 94 h 95"/>
                  <a:gd name="T20" fmla="*/ 18 w 78"/>
                  <a:gd name="T21" fmla="*/ 71 h 95"/>
                  <a:gd name="T22" fmla="*/ 0 w 78"/>
                  <a:gd name="T23" fmla="*/ 59 h 95"/>
                  <a:gd name="T24" fmla="*/ 9 w 78"/>
                  <a:gd name="T25" fmla="*/ 52 h 95"/>
                  <a:gd name="T26" fmla="*/ 9 w 78"/>
                  <a:gd name="T27" fmla="*/ 36 h 95"/>
                  <a:gd name="T28" fmla="*/ 29 w 78"/>
                  <a:gd name="T29" fmla="*/ 22 h 95"/>
                  <a:gd name="T30" fmla="*/ 40 w 78"/>
                  <a:gd name="T31" fmla="*/ 27 h 95"/>
                  <a:gd name="T32" fmla="*/ 49 w 78"/>
                  <a:gd name="T33" fmla="*/ 22 h 95"/>
                  <a:gd name="T34" fmla="*/ 65 w 78"/>
                  <a:gd name="T35" fmla="*/ 11 h 95"/>
                  <a:gd name="T36" fmla="*/ 72 w 78"/>
                  <a:gd name="T37" fmla="*/ 0 h 9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8"/>
                  <a:gd name="T58" fmla="*/ 0 h 95"/>
                  <a:gd name="T59" fmla="*/ 78 w 78"/>
                  <a:gd name="T60" fmla="*/ 95 h 9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8" h="95">
                    <a:moveTo>
                      <a:pt x="72" y="0"/>
                    </a:moveTo>
                    <a:lnTo>
                      <a:pt x="77" y="4"/>
                    </a:lnTo>
                    <a:lnTo>
                      <a:pt x="72" y="9"/>
                    </a:lnTo>
                    <a:lnTo>
                      <a:pt x="77" y="18"/>
                    </a:lnTo>
                    <a:lnTo>
                      <a:pt x="70" y="32"/>
                    </a:lnTo>
                    <a:lnTo>
                      <a:pt x="61" y="41"/>
                    </a:lnTo>
                    <a:lnTo>
                      <a:pt x="63" y="52"/>
                    </a:lnTo>
                    <a:lnTo>
                      <a:pt x="61" y="61"/>
                    </a:lnTo>
                    <a:lnTo>
                      <a:pt x="63" y="71"/>
                    </a:lnTo>
                    <a:lnTo>
                      <a:pt x="49" y="94"/>
                    </a:lnTo>
                    <a:lnTo>
                      <a:pt x="18" y="71"/>
                    </a:lnTo>
                    <a:lnTo>
                      <a:pt x="0" y="59"/>
                    </a:lnTo>
                    <a:lnTo>
                      <a:pt x="9" y="52"/>
                    </a:lnTo>
                    <a:lnTo>
                      <a:pt x="9" y="36"/>
                    </a:lnTo>
                    <a:lnTo>
                      <a:pt x="29" y="22"/>
                    </a:lnTo>
                    <a:lnTo>
                      <a:pt x="40" y="27"/>
                    </a:lnTo>
                    <a:lnTo>
                      <a:pt x="49" y="22"/>
                    </a:lnTo>
                    <a:lnTo>
                      <a:pt x="65" y="11"/>
                    </a:lnTo>
                    <a:lnTo>
                      <a:pt x="72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5" name="Freeform 28">
                <a:extLst>
                  <a:ext uri="{FF2B5EF4-FFF2-40B4-BE49-F238E27FC236}">
                    <a16:creationId xmlns:a16="http://schemas.microsoft.com/office/drawing/2014/main" id="{D3EA4C6D-60C1-00E3-7193-120EC8E76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2303"/>
                <a:ext cx="38" cy="43"/>
              </a:xfrm>
              <a:custGeom>
                <a:avLst/>
                <a:gdLst>
                  <a:gd name="T0" fmla="*/ 0 w 38"/>
                  <a:gd name="T1" fmla="*/ 0 h 43"/>
                  <a:gd name="T2" fmla="*/ 26 w 38"/>
                  <a:gd name="T3" fmla="*/ 7 h 43"/>
                  <a:gd name="T4" fmla="*/ 34 w 38"/>
                  <a:gd name="T5" fmla="*/ 18 h 43"/>
                  <a:gd name="T6" fmla="*/ 37 w 38"/>
                  <a:gd name="T7" fmla="*/ 32 h 43"/>
                  <a:gd name="T8" fmla="*/ 26 w 38"/>
                  <a:gd name="T9" fmla="*/ 42 h 43"/>
                  <a:gd name="T10" fmla="*/ 7 w 38"/>
                  <a:gd name="T11" fmla="*/ 35 h 43"/>
                  <a:gd name="T12" fmla="*/ 2 w 38"/>
                  <a:gd name="T13" fmla="*/ 23 h 43"/>
                  <a:gd name="T14" fmla="*/ 0 w 38"/>
                  <a:gd name="T15" fmla="*/ 0 h 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"/>
                  <a:gd name="T25" fmla="*/ 0 h 43"/>
                  <a:gd name="T26" fmla="*/ 38 w 38"/>
                  <a:gd name="T27" fmla="*/ 43 h 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" h="43">
                    <a:moveTo>
                      <a:pt x="0" y="0"/>
                    </a:moveTo>
                    <a:lnTo>
                      <a:pt x="26" y="7"/>
                    </a:lnTo>
                    <a:lnTo>
                      <a:pt x="34" y="18"/>
                    </a:lnTo>
                    <a:lnTo>
                      <a:pt x="37" y="32"/>
                    </a:lnTo>
                    <a:lnTo>
                      <a:pt x="26" y="42"/>
                    </a:lnTo>
                    <a:lnTo>
                      <a:pt x="7" y="35"/>
                    </a:lnTo>
                    <a:lnTo>
                      <a:pt x="2" y="23"/>
                    </a:lnTo>
                    <a:lnTo>
                      <a:pt x="0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6" name="Freeform 29">
                <a:extLst>
                  <a:ext uri="{FF2B5EF4-FFF2-40B4-BE49-F238E27FC236}">
                    <a16:creationId xmlns:a16="http://schemas.microsoft.com/office/drawing/2014/main" id="{E9B66117-D2A6-5E3A-FFDB-516EDDD49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9" y="2295"/>
                <a:ext cx="36" cy="36"/>
              </a:xfrm>
              <a:custGeom>
                <a:avLst/>
                <a:gdLst>
                  <a:gd name="T0" fmla="*/ 13 w 36"/>
                  <a:gd name="T1" fmla="*/ 0 h 36"/>
                  <a:gd name="T2" fmla="*/ 0 w 36"/>
                  <a:gd name="T3" fmla="*/ 7 h 36"/>
                  <a:gd name="T4" fmla="*/ 0 w 36"/>
                  <a:gd name="T5" fmla="*/ 25 h 36"/>
                  <a:gd name="T6" fmla="*/ 26 w 36"/>
                  <a:gd name="T7" fmla="*/ 35 h 36"/>
                  <a:gd name="T8" fmla="*/ 35 w 36"/>
                  <a:gd name="T9" fmla="*/ 20 h 36"/>
                  <a:gd name="T10" fmla="*/ 13 w 36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36"/>
                  <a:gd name="T20" fmla="*/ 36 w 36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36">
                    <a:moveTo>
                      <a:pt x="13" y="0"/>
                    </a:moveTo>
                    <a:lnTo>
                      <a:pt x="0" y="7"/>
                    </a:lnTo>
                    <a:lnTo>
                      <a:pt x="0" y="25"/>
                    </a:lnTo>
                    <a:lnTo>
                      <a:pt x="26" y="35"/>
                    </a:lnTo>
                    <a:lnTo>
                      <a:pt x="35" y="20"/>
                    </a:lnTo>
                    <a:lnTo>
                      <a:pt x="13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46622E3B-6385-7FBE-1765-7A58E2DA2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038" y="3269998"/>
              <a:ext cx="58781" cy="65552"/>
            </a:xfrm>
            <a:custGeom>
              <a:avLst/>
              <a:gdLst>
                <a:gd name="T0" fmla="*/ 2 w 36"/>
                <a:gd name="T1" fmla="*/ 0 h 39"/>
                <a:gd name="T2" fmla="*/ 0 w 36"/>
                <a:gd name="T3" fmla="*/ 4 h 39"/>
                <a:gd name="T4" fmla="*/ 2 w 36"/>
                <a:gd name="T5" fmla="*/ 18 h 39"/>
                <a:gd name="T6" fmla="*/ 16 w 36"/>
                <a:gd name="T7" fmla="*/ 25 h 39"/>
                <a:gd name="T8" fmla="*/ 27 w 36"/>
                <a:gd name="T9" fmla="*/ 16 h 39"/>
                <a:gd name="T10" fmla="*/ 2 w 36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9"/>
                <a:gd name="T20" fmla="*/ 36 w 36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9">
                  <a:moveTo>
                    <a:pt x="2" y="0"/>
                  </a:moveTo>
                  <a:lnTo>
                    <a:pt x="0" y="6"/>
                  </a:lnTo>
                  <a:lnTo>
                    <a:pt x="2" y="27"/>
                  </a:lnTo>
                  <a:lnTo>
                    <a:pt x="20" y="38"/>
                  </a:lnTo>
                  <a:lnTo>
                    <a:pt x="35" y="24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51EF85BC-17A3-0412-E76B-7D7E895B9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310" y="3150131"/>
              <a:ext cx="942222" cy="1267969"/>
            </a:xfrm>
            <a:custGeom>
              <a:avLst/>
              <a:gdLst>
                <a:gd name="T0" fmla="*/ 184 w 573"/>
                <a:gd name="T1" fmla="*/ 11 h 770"/>
                <a:gd name="T2" fmla="*/ 189 w 573"/>
                <a:gd name="T3" fmla="*/ 32 h 770"/>
                <a:gd name="T4" fmla="*/ 185 w 573"/>
                <a:gd name="T5" fmla="*/ 48 h 770"/>
                <a:gd name="T6" fmla="*/ 211 w 573"/>
                <a:gd name="T7" fmla="*/ 72 h 770"/>
                <a:gd name="T8" fmla="*/ 173 w 573"/>
                <a:gd name="T9" fmla="*/ 63 h 770"/>
                <a:gd name="T10" fmla="*/ 145 w 573"/>
                <a:gd name="T11" fmla="*/ 82 h 770"/>
                <a:gd name="T12" fmla="*/ 125 w 573"/>
                <a:gd name="T13" fmla="*/ 67 h 770"/>
                <a:gd name="T14" fmla="*/ 87 w 573"/>
                <a:gd name="T15" fmla="*/ 82 h 770"/>
                <a:gd name="T16" fmla="*/ 94 w 573"/>
                <a:gd name="T17" fmla="*/ 105 h 770"/>
                <a:gd name="T18" fmla="*/ 74 w 573"/>
                <a:gd name="T19" fmla="*/ 118 h 770"/>
                <a:gd name="T20" fmla="*/ 78 w 573"/>
                <a:gd name="T21" fmla="*/ 140 h 770"/>
                <a:gd name="T22" fmla="*/ 51 w 573"/>
                <a:gd name="T23" fmla="*/ 164 h 770"/>
                <a:gd name="T24" fmla="*/ 26 w 573"/>
                <a:gd name="T25" fmla="*/ 182 h 770"/>
                <a:gd name="T26" fmla="*/ 18 w 573"/>
                <a:gd name="T27" fmla="*/ 219 h 770"/>
                <a:gd name="T28" fmla="*/ 14 w 573"/>
                <a:gd name="T29" fmla="*/ 235 h 770"/>
                <a:gd name="T30" fmla="*/ 2 w 573"/>
                <a:gd name="T31" fmla="*/ 267 h 770"/>
                <a:gd name="T32" fmla="*/ 18 w 573"/>
                <a:gd name="T33" fmla="*/ 285 h 770"/>
                <a:gd name="T34" fmla="*/ 0 w 573"/>
                <a:gd name="T35" fmla="*/ 304 h 770"/>
                <a:gd name="T36" fmla="*/ 26 w 573"/>
                <a:gd name="T37" fmla="*/ 328 h 770"/>
                <a:gd name="T38" fmla="*/ 74 w 573"/>
                <a:gd name="T39" fmla="*/ 331 h 770"/>
                <a:gd name="T40" fmla="*/ 81 w 573"/>
                <a:gd name="T41" fmla="*/ 348 h 770"/>
                <a:gd name="T42" fmla="*/ 59 w 573"/>
                <a:gd name="T43" fmla="*/ 371 h 770"/>
                <a:gd name="T44" fmla="*/ 41 w 573"/>
                <a:gd name="T45" fmla="*/ 408 h 770"/>
                <a:gd name="T46" fmla="*/ 66 w 573"/>
                <a:gd name="T47" fmla="*/ 429 h 770"/>
                <a:gd name="T48" fmla="*/ 91 w 573"/>
                <a:gd name="T49" fmla="*/ 421 h 770"/>
                <a:gd name="T50" fmla="*/ 113 w 573"/>
                <a:gd name="T51" fmla="*/ 428 h 770"/>
                <a:gd name="T52" fmla="*/ 135 w 573"/>
                <a:gd name="T53" fmla="*/ 443 h 770"/>
                <a:gd name="T54" fmla="*/ 180 w 573"/>
                <a:gd name="T55" fmla="*/ 448 h 770"/>
                <a:gd name="T56" fmla="*/ 209 w 573"/>
                <a:gd name="T57" fmla="*/ 451 h 770"/>
                <a:gd name="T58" fmla="*/ 252 w 573"/>
                <a:gd name="T59" fmla="*/ 451 h 770"/>
                <a:gd name="T60" fmla="*/ 282 w 573"/>
                <a:gd name="T61" fmla="*/ 448 h 770"/>
                <a:gd name="T62" fmla="*/ 311 w 573"/>
                <a:gd name="T63" fmla="*/ 448 h 770"/>
                <a:gd name="T64" fmla="*/ 348 w 573"/>
                <a:gd name="T65" fmla="*/ 455 h 770"/>
                <a:gd name="T66" fmla="*/ 342 w 573"/>
                <a:gd name="T67" fmla="*/ 435 h 770"/>
                <a:gd name="T68" fmla="*/ 396 w 573"/>
                <a:gd name="T69" fmla="*/ 398 h 770"/>
                <a:gd name="T70" fmla="*/ 367 w 573"/>
                <a:gd name="T71" fmla="*/ 381 h 770"/>
                <a:gd name="T72" fmla="*/ 318 w 573"/>
                <a:gd name="T73" fmla="*/ 342 h 770"/>
                <a:gd name="T74" fmla="*/ 305 w 573"/>
                <a:gd name="T75" fmla="*/ 309 h 770"/>
                <a:gd name="T76" fmla="*/ 321 w 573"/>
                <a:gd name="T77" fmla="*/ 300 h 770"/>
                <a:gd name="T78" fmla="*/ 423 w 573"/>
                <a:gd name="T79" fmla="*/ 267 h 770"/>
                <a:gd name="T80" fmla="*/ 460 w 573"/>
                <a:gd name="T81" fmla="*/ 266 h 770"/>
                <a:gd name="T82" fmla="*/ 468 w 573"/>
                <a:gd name="T83" fmla="*/ 244 h 770"/>
                <a:gd name="T84" fmla="*/ 458 w 573"/>
                <a:gd name="T85" fmla="*/ 200 h 770"/>
                <a:gd name="T86" fmla="*/ 449 w 573"/>
                <a:gd name="T87" fmla="*/ 171 h 770"/>
                <a:gd name="T88" fmla="*/ 438 w 573"/>
                <a:gd name="T89" fmla="*/ 138 h 770"/>
                <a:gd name="T90" fmla="*/ 418 w 573"/>
                <a:gd name="T91" fmla="*/ 86 h 770"/>
                <a:gd name="T92" fmla="*/ 379 w 573"/>
                <a:gd name="T93" fmla="*/ 57 h 770"/>
                <a:gd name="T94" fmla="*/ 346 w 573"/>
                <a:gd name="T95" fmla="*/ 55 h 770"/>
                <a:gd name="T96" fmla="*/ 291 w 573"/>
                <a:gd name="T97" fmla="*/ 70 h 770"/>
                <a:gd name="T98" fmla="*/ 287 w 573"/>
                <a:gd name="T99" fmla="*/ 58 h 770"/>
                <a:gd name="T100" fmla="*/ 260 w 573"/>
                <a:gd name="T101" fmla="*/ 39 h 770"/>
                <a:gd name="T102" fmla="*/ 238 w 573"/>
                <a:gd name="T103" fmla="*/ 11 h 770"/>
                <a:gd name="T104" fmla="*/ 205 w 573"/>
                <a:gd name="T105" fmla="*/ 2 h 77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770"/>
                <a:gd name="T161" fmla="*/ 573 w 573"/>
                <a:gd name="T162" fmla="*/ 770 h 77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770">
                  <a:moveTo>
                    <a:pt x="236" y="0"/>
                  </a:moveTo>
                  <a:lnTo>
                    <a:pt x="224" y="9"/>
                  </a:lnTo>
                  <a:lnTo>
                    <a:pt x="224" y="18"/>
                  </a:lnTo>
                  <a:lnTo>
                    <a:pt x="226" y="25"/>
                  </a:lnTo>
                  <a:lnTo>
                    <a:pt x="229" y="36"/>
                  </a:lnTo>
                  <a:lnTo>
                    <a:pt x="231" y="54"/>
                  </a:lnTo>
                  <a:lnTo>
                    <a:pt x="224" y="61"/>
                  </a:lnTo>
                  <a:lnTo>
                    <a:pt x="224" y="70"/>
                  </a:lnTo>
                  <a:lnTo>
                    <a:pt x="226" y="81"/>
                  </a:lnTo>
                  <a:lnTo>
                    <a:pt x="242" y="95"/>
                  </a:lnTo>
                  <a:lnTo>
                    <a:pt x="254" y="97"/>
                  </a:lnTo>
                  <a:lnTo>
                    <a:pt x="258" y="120"/>
                  </a:lnTo>
                  <a:lnTo>
                    <a:pt x="233" y="113"/>
                  </a:lnTo>
                  <a:lnTo>
                    <a:pt x="222" y="102"/>
                  </a:lnTo>
                  <a:lnTo>
                    <a:pt x="211" y="106"/>
                  </a:lnTo>
                  <a:lnTo>
                    <a:pt x="192" y="131"/>
                  </a:lnTo>
                  <a:lnTo>
                    <a:pt x="186" y="138"/>
                  </a:lnTo>
                  <a:lnTo>
                    <a:pt x="177" y="136"/>
                  </a:lnTo>
                  <a:lnTo>
                    <a:pt x="174" y="127"/>
                  </a:lnTo>
                  <a:lnTo>
                    <a:pt x="167" y="118"/>
                  </a:lnTo>
                  <a:lnTo>
                    <a:pt x="152" y="111"/>
                  </a:lnTo>
                  <a:lnTo>
                    <a:pt x="127" y="111"/>
                  </a:lnTo>
                  <a:lnTo>
                    <a:pt x="120" y="122"/>
                  </a:lnTo>
                  <a:lnTo>
                    <a:pt x="106" y="136"/>
                  </a:lnTo>
                  <a:lnTo>
                    <a:pt x="118" y="147"/>
                  </a:lnTo>
                  <a:lnTo>
                    <a:pt x="118" y="166"/>
                  </a:lnTo>
                  <a:lnTo>
                    <a:pt x="115" y="175"/>
                  </a:lnTo>
                  <a:lnTo>
                    <a:pt x="111" y="184"/>
                  </a:lnTo>
                  <a:lnTo>
                    <a:pt x="95" y="195"/>
                  </a:lnTo>
                  <a:lnTo>
                    <a:pt x="90" y="197"/>
                  </a:lnTo>
                  <a:lnTo>
                    <a:pt x="93" y="211"/>
                  </a:lnTo>
                  <a:lnTo>
                    <a:pt x="99" y="222"/>
                  </a:lnTo>
                  <a:lnTo>
                    <a:pt x="95" y="234"/>
                  </a:lnTo>
                  <a:lnTo>
                    <a:pt x="86" y="247"/>
                  </a:lnTo>
                  <a:lnTo>
                    <a:pt x="72" y="263"/>
                  </a:lnTo>
                  <a:lnTo>
                    <a:pt x="63" y="273"/>
                  </a:lnTo>
                  <a:lnTo>
                    <a:pt x="49" y="284"/>
                  </a:lnTo>
                  <a:lnTo>
                    <a:pt x="38" y="288"/>
                  </a:lnTo>
                  <a:lnTo>
                    <a:pt x="31" y="304"/>
                  </a:lnTo>
                  <a:lnTo>
                    <a:pt x="29" y="329"/>
                  </a:lnTo>
                  <a:lnTo>
                    <a:pt x="22" y="343"/>
                  </a:lnTo>
                  <a:lnTo>
                    <a:pt x="22" y="366"/>
                  </a:lnTo>
                  <a:lnTo>
                    <a:pt x="13" y="375"/>
                  </a:lnTo>
                  <a:lnTo>
                    <a:pt x="11" y="382"/>
                  </a:lnTo>
                  <a:lnTo>
                    <a:pt x="18" y="393"/>
                  </a:lnTo>
                  <a:lnTo>
                    <a:pt x="22" y="409"/>
                  </a:lnTo>
                  <a:lnTo>
                    <a:pt x="31" y="423"/>
                  </a:lnTo>
                  <a:lnTo>
                    <a:pt x="2" y="448"/>
                  </a:lnTo>
                  <a:lnTo>
                    <a:pt x="9" y="464"/>
                  </a:lnTo>
                  <a:lnTo>
                    <a:pt x="20" y="473"/>
                  </a:lnTo>
                  <a:lnTo>
                    <a:pt x="22" y="475"/>
                  </a:lnTo>
                  <a:lnTo>
                    <a:pt x="22" y="484"/>
                  </a:lnTo>
                  <a:lnTo>
                    <a:pt x="6" y="495"/>
                  </a:lnTo>
                  <a:lnTo>
                    <a:pt x="0" y="509"/>
                  </a:lnTo>
                  <a:lnTo>
                    <a:pt x="6" y="530"/>
                  </a:lnTo>
                  <a:lnTo>
                    <a:pt x="15" y="541"/>
                  </a:lnTo>
                  <a:lnTo>
                    <a:pt x="31" y="548"/>
                  </a:lnTo>
                  <a:lnTo>
                    <a:pt x="52" y="552"/>
                  </a:lnTo>
                  <a:lnTo>
                    <a:pt x="72" y="552"/>
                  </a:lnTo>
                  <a:lnTo>
                    <a:pt x="90" y="555"/>
                  </a:lnTo>
                  <a:lnTo>
                    <a:pt x="102" y="564"/>
                  </a:lnTo>
                  <a:lnTo>
                    <a:pt x="115" y="575"/>
                  </a:lnTo>
                  <a:lnTo>
                    <a:pt x="99" y="582"/>
                  </a:lnTo>
                  <a:lnTo>
                    <a:pt x="88" y="596"/>
                  </a:lnTo>
                  <a:lnTo>
                    <a:pt x="74" y="607"/>
                  </a:lnTo>
                  <a:lnTo>
                    <a:pt x="72" y="621"/>
                  </a:lnTo>
                  <a:lnTo>
                    <a:pt x="65" y="650"/>
                  </a:lnTo>
                  <a:lnTo>
                    <a:pt x="56" y="671"/>
                  </a:lnTo>
                  <a:lnTo>
                    <a:pt x="49" y="682"/>
                  </a:lnTo>
                  <a:lnTo>
                    <a:pt x="65" y="705"/>
                  </a:lnTo>
                  <a:lnTo>
                    <a:pt x="70" y="712"/>
                  </a:lnTo>
                  <a:lnTo>
                    <a:pt x="81" y="718"/>
                  </a:lnTo>
                  <a:lnTo>
                    <a:pt x="90" y="718"/>
                  </a:lnTo>
                  <a:lnTo>
                    <a:pt x="104" y="712"/>
                  </a:lnTo>
                  <a:lnTo>
                    <a:pt x="111" y="705"/>
                  </a:lnTo>
                  <a:lnTo>
                    <a:pt x="113" y="703"/>
                  </a:lnTo>
                  <a:lnTo>
                    <a:pt x="131" y="705"/>
                  </a:lnTo>
                  <a:lnTo>
                    <a:pt x="138" y="716"/>
                  </a:lnTo>
                  <a:lnTo>
                    <a:pt x="145" y="728"/>
                  </a:lnTo>
                  <a:lnTo>
                    <a:pt x="154" y="739"/>
                  </a:lnTo>
                  <a:lnTo>
                    <a:pt x="165" y="741"/>
                  </a:lnTo>
                  <a:lnTo>
                    <a:pt x="190" y="739"/>
                  </a:lnTo>
                  <a:lnTo>
                    <a:pt x="202" y="737"/>
                  </a:lnTo>
                  <a:lnTo>
                    <a:pt x="220" y="748"/>
                  </a:lnTo>
                  <a:lnTo>
                    <a:pt x="231" y="743"/>
                  </a:lnTo>
                  <a:lnTo>
                    <a:pt x="245" y="746"/>
                  </a:lnTo>
                  <a:lnTo>
                    <a:pt x="256" y="755"/>
                  </a:lnTo>
                  <a:lnTo>
                    <a:pt x="276" y="746"/>
                  </a:lnTo>
                  <a:lnTo>
                    <a:pt x="295" y="746"/>
                  </a:lnTo>
                  <a:lnTo>
                    <a:pt x="308" y="755"/>
                  </a:lnTo>
                  <a:lnTo>
                    <a:pt x="320" y="759"/>
                  </a:lnTo>
                  <a:lnTo>
                    <a:pt x="331" y="750"/>
                  </a:lnTo>
                  <a:lnTo>
                    <a:pt x="345" y="750"/>
                  </a:lnTo>
                  <a:lnTo>
                    <a:pt x="365" y="746"/>
                  </a:lnTo>
                  <a:lnTo>
                    <a:pt x="379" y="755"/>
                  </a:lnTo>
                  <a:lnTo>
                    <a:pt x="381" y="750"/>
                  </a:lnTo>
                  <a:lnTo>
                    <a:pt x="397" y="762"/>
                  </a:lnTo>
                  <a:lnTo>
                    <a:pt x="410" y="769"/>
                  </a:lnTo>
                  <a:lnTo>
                    <a:pt x="426" y="762"/>
                  </a:lnTo>
                  <a:lnTo>
                    <a:pt x="429" y="750"/>
                  </a:lnTo>
                  <a:lnTo>
                    <a:pt x="419" y="737"/>
                  </a:lnTo>
                  <a:lnTo>
                    <a:pt x="417" y="728"/>
                  </a:lnTo>
                  <a:lnTo>
                    <a:pt x="410" y="705"/>
                  </a:lnTo>
                  <a:lnTo>
                    <a:pt x="467" y="666"/>
                  </a:lnTo>
                  <a:lnTo>
                    <a:pt x="483" y="666"/>
                  </a:lnTo>
                  <a:lnTo>
                    <a:pt x="485" y="659"/>
                  </a:lnTo>
                  <a:lnTo>
                    <a:pt x="465" y="652"/>
                  </a:lnTo>
                  <a:lnTo>
                    <a:pt x="449" y="637"/>
                  </a:lnTo>
                  <a:lnTo>
                    <a:pt x="413" y="602"/>
                  </a:lnTo>
                  <a:lnTo>
                    <a:pt x="408" y="577"/>
                  </a:lnTo>
                  <a:lnTo>
                    <a:pt x="388" y="573"/>
                  </a:lnTo>
                  <a:lnTo>
                    <a:pt x="385" y="548"/>
                  </a:lnTo>
                  <a:lnTo>
                    <a:pt x="381" y="527"/>
                  </a:lnTo>
                  <a:lnTo>
                    <a:pt x="372" y="516"/>
                  </a:lnTo>
                  <a:lnTo>
                    <a:pt x="376" y="507"/>
                  </a:lnTo>
                  <a:lnTo>
                    <a:pt x="381" y="502"/>
                  </a:lnTo>
                  <a:lnTo>
                    <a:pt x="392" y="502"/>
                  </a:lnTo>
                  <a:lnTo>
                    <a:pt x="429" y="493"/>
                  </a:lnTo>
                  <a:lnTo>
                    <a:pt x="501" y="455"/>
                  </a:lnTo>
                  <a:lnTo>
                    <a:pt x="517" y="448"/>
                  </a:lnTo>
                  <a:lnTo>
                    <a:pt x="533" y="439"/>
                  </a:lnTo>
                  <a:lnTo>
                    <a:pt x="544" y="452"/>
                  </a:lnTo>
                  <a:lnTo>
                    <a:pt x="562" y="445"/>
                  </a:lnTo>
                  <a:lnTo>
                    <a:pt x="567" y="427"/>
                  </a:lnTo>
                  <a:lnTo>
                    <a:pt x="565" y="418"/>
                  </a:lnTo>
                  <a:lnTo>
                    <a:pt x="572" y="407"/>
                  </a:lnTo>
                  <a:lnTo>
                    <a:pt x="562" y="393"/>
                  </a:lnTo>
                  <a:lnTo>
                    <a:pt x="553" y="370"/>
                  </a:lnTo>
                  <a:lnTo>
                    <a:pt x="560" y="336"/>
                  </a:lnTo>
                  <a:lnTo>
                    <a:pt x="549" y="320"/>
                  </a:lnTo>
                  <a:lnTo>
                    <a:pt x="544" y="302"/>
                  </a:lnTo>
                  <a:lnTo>
                    <a:pt x="549" y="286"/>
                  </a:lnTo>
                  <a:lnTo>
                    <a:pt x="547" y="273"/>
                  </a:lnTo>
                  <a:lnTo>
                    <a:pt x="522" y="247"/>
                  </a:lnTo>
                  <a:lnTo>
                    <a:pt x="535" y="232"/>
                  </a:lnTo>
                  <a:lnTo>
                    <a:pt x="535" y="204"/>
                  </a:lnTo>
                  <a:lnTo>
                    <a:pt x="537" y="172"/>
                  </a:lnTo>
                  <a:lnTo>
                    <a:pt x="512" y="145"/>
                  </a:lnTo>
                  <a:lnTo>
                    <a:pt x="499" y="129"/>
                  </a:lnTo>
                  <a:lnTo>
                    <a:pt x="485" y="113"/>
                  </a:lnTo>
                  <a:lnTo>
                    <a:pt x="463" y="95"/>
                  </a:lnTo>
                  <a:lnTo>
                    <a:pt x="447" y="86"/>
                  </a:lnTo>
                  <a:lnTo>
                    <a:pt x="438" y="84"/>
                  </a:lnTo>
                  <a:lnTo>
                    <a:pt x="424" y="93"/>
                  </a:lnTo>
                  <a:lnTo>
                    <a:pt x="413" y="100"/>
                  </a:lnTo>
                  <a:lnTo>
                    <a:pt x="379" y="125"/>
                  </a:lnTo>
                  <a:lnTo>
                    <a:pt x="356" y="118"/>
                  </a:lnTo>
                  <a:lnTo>
                    <a:pt x="347" y="118"/>
                  </a:lnTo>
                  <a:lnTo>
                    <a:pt x="347" y="109"/>
                  </a:lnTo>
                  <a:lnTo>
                    <a:pt x="351" y="97"/>
                  </a:lnTo>
                  <a:lnTo>
                    <a:pt x="356" y="88"/>
                  </a:lnTo>
                  <a:lnTo>
                    <a:pt x="326" y="68"/>
                  </a:lnTo>
                  <a:lnTo>
                    <a:pt x="317" y="65"/>
                  </a:lnTo>
                  <a:lnTo>
                    <a:pt x="301" y="54"/>
                  </a:lnTo>
                  <a:lnTo>
                    <a:pt x="297" y="31"/>
                  </a:lnTo>
                  <a:lnTo>
                    <a:pt x="290" y="18"/>
                  </a:lnTo>
                  <a:lnTo>
                    <a:pt x="279" y="18"/>
                  </a:lnTo>
                  <a:lnTo>
                    <a:pt x="267" y="4"/>
                  </a:lnTo>
                  <a:lnTo>
                    <a:pt x="251" y="2"/>
                  </a:lnTo>
                  <a:lnTo>
                    <a:pt x="236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143E7BBC-20D4-F2EF-759D-266CC5B67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090" y="3253142"/>
              <a:ext cx="1025207" cy="958937"/>
            </a:xfrm>
            <a:custGeom>
              <a:avLst/>
              <a:gdLst>
                <a:gd name="T0" fmla="*/ 10 w 623"/>
                <a:gd name="T1" fmla="*/ 86 h 583"/>
                <a:gd name="T2" fmla="*/ 0 w 623"/>
                <a:gd name="T3" fmla="*/ 111 h 583"/>
                <a:gd name="T4" fmla="*/ 23 w 623"/>
                <a:gd name="T5" fmla="*/ 132 h 583"/>
                <a:gd name="T6" fmla="*/ 18 w 623"/>
                <a:gd name="T7" fmla="*/ 151 h 583"/>
                <a:gd name="T8" fmla="*/ 28 w 623"/>
                <a:gd name="T9" fmla="*/ 166 h 583"/>
                <a:gd name="T10" fmla="*/ 35 w 623"/>
                <a:gd name="T11" fmla="*/ 198 h 583"/>
                <a:gd name="T12" fmla="*/ 37 w 623"/>
                <a:gd name="T13" fmla="*/ 209 h 583"/>
                <a:gd name="T14" fmla="*/ 30 w 623"/>
                <a:gd name="T15" fmla="*/ 221 h 583"/>
                <a:gd name="T16" fmla="*/ 45 w 623"/>
                <a:gd name="T17" fmla="*/ 227 h 583"/>
                <a:gd name="T18" fmla="*/ 60 w 623"/>
                <a:gd name="T19" fmla="*/ 235 h 583"/>
                <a:gd name="T20" fmla="*/ 72 w 623"/>
                <a:gd name="T21" fmla="*/ 253 h 583"/>
                <a:gd name="T22" fmla="*/ 88 w 623"/>
                <a:gd name="T23" fmla="*/ 266 h 583"/>
                <a:gd name="T24" fmla="*/ 117 w 623"/>
                <a:gd name="T25" fmla="*/ 270 h 583"/>
                <a:gd name="T26" fmla="*/ 136 w 623"/>
                <a:gd name="T27" fmla="*/ 270 h 583"/>
                <a:gd name="T28" fmla="*/ 166 w 623"/>
                <a:gd name="T29" fmla="*/ 291 h 583"/>
                <a:gd name="T30" fmla="*/ 202 w 623"/>
                <a:gd name="T31" fmla="*/ 301 h 583"/>
                <a:gd name="T32" fmla="*/ 230 w 623"/>
                <a:gd name="T33" fmla="*/ 298 h 583"/>
                <a:gd name="T34" fmla="*/ 258 w 623"/>
                <a:gd name="T35" fmla="*/ 310 h 583"/>
                <a:gd name="T36" fmla="*/ 271 w 623"/>
                <a:gd name="T37" fmla="*/ 313 h 583"/>
                <a:gd name="T38" fmla="*/ 291 w 623"/>
                <a:gd name="T39" fmla="*/ 320 h 583"/>
                <a:gd name="T40" fmla="*/ 315 w 623"/>
                <a:gd name="T41" fmla="*/ 333 h 583"/>
                <a:gd name="T42" fmla="*/ 333 w 623"/>
                <a:gd name="T43" fmla="*/ 335 h 583"/>
                <a:gd name="T44" fmla="*/ 350 w 623"/>
                <a:gd name="T45" fmla="*/ 327 h 583"/>
                <a:gd name="T46" fmla="*/ 446 w 623"/>
                <a:gd name="T47" fmla="*/ 346 h 583"/>
                <a:gd name="T48" fmla="*/ 451 w 623"/>
                <a:gd name="T49" fmla="*/ 327 h 583"/>
                <a:gd name="T50" fmla="*/ 495 w 623"/>
                <a:gd name="T51" fmla="*/ 270 h 583"/>
                <a:gd name="T52" fmla="*/ 510 w 623"/>
                <a:gd name="T53" fmla="*/ 249 h 583"/>
                <a:gd name="T54" fmla="*/ 492 w 623"/>
                <a:gd name="T55" fmla="*/ 216 h 583"/>
                <a:gd name="T56" fmla="*/ 467 w 623"/>
                <a:gd name="T57" fmla="*/ 192 h 583"/>
                <a:gd name="T58" fmla="*/ 467 w 623"/>
                <a:gd name="T59" fmla="*/ 169 h 583"/>
                <a:gd name="T60" fmla="*/ 465 w 623"/>
                <a:gd name="T61" fmla="*/ 151 h 583"/>
                <a:gd name="T62" fmla="*/ 465 w 623"/>
                <a:gd name="T63" fmla="*/ 140 h 583"/>
                <a:gd name="T64" fmla="*/ 484 w 623"/>
                <a:gd name="T65" fmla="*/ 121 h 583"/>
                <a:gd name="T66" fmla="*/ 475 w 623"/>
                <a:gd name="T67" fmla="*/ 85 h 583"/>
                <a:gd name="T68" fmla="*/ 469 w 623"/>
                <a:gd name="T69" fmla="*/ 61 h 583"/>
                <a:gd name="T70" fmla="*/ 446 w 623"/>
                <a:gd name="T71" fmla="*/ 39 h 583"/>
                <a:gd name="T72" fmla="*/ 385 w 623"/>
                <a:gd name="T73" fmla="*/ 37 h 583"/>
                <a:gd name="T74" fmla="*/ 319 w 623"/>
                <a:gd name="T75" fmla="*/ 33 h 583"/>
                <a:gd name="T76" fmla="*/ 282 w 623"/>
                <a:gd name="T77" fmla="*/ 25 h 583"/>
                <a:gd name="T78" fmla="*/ 261 w 623"/>
                <a:gd name="T79" fmla="*/ 35 h 583"/>
                <a:gd name="T80" fmla="*/ 239 w 623"/>
                <a:gd name="T81" fmla="*/ 24 h 583"/>
                <a:gd name="T82" fmla="*/ 223 w 623"/>
                <a:gd name="T83" fmla="*/ 22 h 583"/>
                <a:gd name="T84" fmla="*/ 202 w 623"/>
                <a:gd name="T85" fmla="*/ 2 h 583"/>
                <a:gd name="T86" fmla="*/ 170 w 623"/>
                <a:gd name="T87" fmla="*/ 4 h 583"/>
                <a:gd name="T88" fmla="*/ 138 w 623"/>
                <a:gd name="T89" fmla="*/ 13 h 583"/>
                <a:gd name="T90" fmla="*/ 91 w 623"/>
                <a:gd name="T91" fmla="*/ 28 h 583"/>
                <a:gd name="T92" fmla="*/ 48 w 623"/>
                <a:gd name="T93" fmla="*/ 41 h 583"/>
                <a:gd name="T94" fmla="*/ 23 w 623"/>
                <a:gd name="T95" fmla="*/ 61 h 58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23"/>
                <a:gd name="T145" fmla="*/ 0 h 583"/>
                <a:gd name="T146" fmla="*/ 623 w 623"/>
                <a:gd name="T147" fmla="*/ 583 h 58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23" h="583">
                  <a:moveTo>
                    <a:pt x="15" y="109"/>
                  </a:moveTo>
                  <a:lnTo>
                    <a:pt x="13" y="145"/>
                  </a:lnTo>
                  <a:lnTo>
                    <a:pt x="13" y="168"/>
                  </a:lnTo>
                  <a:lnTo>
                    <a:pt x="0" y="186"/>
                  </a:lnTo>
                  <a:lnTo>
                    <a:pt x="25" y="213"/>
                  </a:lnTo>
                  <a:lnTo>
                    <a:pt x="27" y="222"/>
                  </a:lnTo>
                  <a:lnTo>
                    <a:pt x="22" y="240"/>
                  </a:lnTo>
                  <a:lnTo>
                    <a:pt x="22" y="254"/>
                  </a:lnTo>
                  <a:lnTo>
                    <a:pt x="36" y="270"/>
                  </a:lnTo>
                  <a:lnTo>
                    <a:pt x="34" y="279"/>
                  </a:lnTo>
                  <a:lnTo>
                    <a:pt x="31" y="311"/>
                  </a:lnTo>
                  <a:lnTo>
                    <a:pt x="43" y="334"/>
                  </a:lnTo>
                  <a:lnTo>
                    <a:pt x="50" y="345"/>
                  </a:lnTo>
                  <a:lnTo>
                    <a:pt x="45" y="352"/>
                  </a:lnTo>
                  <a:lnTo>
                    <a:pt x="45" y="366"/>
                  </a:lnTo>
                  <a:lnTo>
                    <a:pt x="38" y="372"/>
                  </a:lnTo>
                  <a:lnTo>
                    <a:pt x="38" y="379"/>
                  </a:lnTo>
                  <a:lnTo>
                    <a:pt x="54" y="381"/>
                  </a:lnTo>
                  <a:lnTo>
                    <a:pt x="68" y="386"/>
                  </a:lnTo>
                  <a:lnTo>
                    <a:pt x="72" y="395"/>
                  </a:lnTo>
                  <a:lnTo>
                    <a:pt x="72" y="409"/>
                  </a:lnTo>
                  <a:lnTo>
                    <a:pt x="88" y="425"/>
                  </a:lnTo>
                  <a:lnTo>
                    <a:pt x="102" y="431"/>
                  </a:lnTo>
                  <a:lnTo>
                    <a:pt x="107" y="447"/>
                  </a:lnTo>
                  <a:lnTo>
                    <a:pt x="125" y="472"/>
                  </a:lnTo>
                  <a:lnTo>
                    <a:pt x="143" y="456"/>
                  </a:lnTo>
                  <a:lnTo>
                    <a:pt x="157" y="452"/>
                  </a:lnTo>
                  <a:lnTo>
                    <a:pt x="166" y="454"/>
                  </a:lnTo>
                  <a:lnTo>
                    <a:pt x="195" y="486"/>
                  </a:lnTo>
                  <a:lnTo>
                    <a:pt x="202" y="488"/>
                  </a:lnTo>
                  <a:lnTo>
                    <a:pt x="239" y="504"/>
                  </a:lnTo>
                  <a:lnTo>
                    <a:pt x="246" y="506"/>
                  </a:lnTo>
                  <a:lnTo>
                    <a:pt x="262" y="502"/>
                  </a:lnTo>
                  <a:lnTo>
                    <a:pt x="280" y="500"/>
                  </a:lnTo>
                  <a:lnTo>
                    <a:pt x="293" y="506"/>
                  </a:lnTo>
                  <a:lnTo>
                    <a:pt x="314" y="522"/>
                  </a:lnTo>
                  <a:lnTo>
                    <a:pt x="321" y="531"/>
                  </a:lnTo>
                  <a:lnTo>
                    <a:pt x="330" y="525"/>
                  </a:lnTo>
                  <a:lnTo>
                    <a:pt x="339" y="522"/>
                  </a:lnTo>
                  <a:lnTo>
                    <a:pt x="355" y="536"/>
                  </a:lnTo>
                  <a:lnTo>
                    <a:pt x="371" y="550"/>
                  </a:lnTo>
                  <a:lnTo>
                    <a:pt x="385" y="559"/>
                  </a:lnTo>
                  <a:lnTo>
                    <a:pt x="400" y="566"/>
                  </a:lnTo>
                  <a:lnTo>
                    <a:pt x="407" y="563"/>
                  </a:lnTo>
                  <a:lnTo>
                    <a:pt x="416" y="554"/>
                  </a:lnTo>
                  <a:lnTo>
                    <a:pt x="428" y="550"/>
                  </a:lnTo>
                  <a:lnTo>
                    <a:pt x="448" y="556"/>
                  </a:lnTo>
                  <a:lnTo>
                    <a:pt x="544" y="582"/>
                  </a:lnTo>
                  <a:lnTo>
                    <a:pt x="558" y="568"/>
                  </a:lnTo>
                  <a:lnTo>
                    <a:pt x="549" y="550"/>
                  </a:lnTo>
                  <a:lnTo>
                    <a:pt x="537" y="518"/>
                  </a:lnTo>
                  <a:lnTo>
                    <a:pt x="603" y="456"/>
                  </a:lnTo>
                  <a:lnTo>
                    <a:pt x="617" y="443"/>
                  </a:lnTo>
                  <a:lnTo>
                    <a:pt x="622" y="418"/>
                  </a:lnTo>
                  <a:lnTo>
                    <a:pt x="610" y="388"/>
                  </a:lnTo>
                  <a:lnTo>
                    <a:pt x="599" y="363"/>
                  </a:lnTo>
                  <a:lnTo>
                    <a:pt x="580" y="334"/>
                  </a:lnTo>
                  <a:lnTo>
                    <a:pt x="569" y="322"/>
                  </a:lnTo>
                  <a:lnTo>
                    <a:pt x="567" y="304"/>
                  </a:lnTo>
                  <a:lnTo>
                    <a:pt x="569" y="284"/>
                  </a:lnTo>
                  <a:lnTo>
                    <a:pt x="574" y="265"/>
                  </a:lnTo>
                  <a:lnTo>
                    <a:pt x="567" y="254"/>
                  </a:lnTo>
                  <a:lnTo>
                    <a:pt x="558" y="245"/>
                  </a:lnTo>
                  <a:lnTo>
                    <a:pt x="567" y="234"/>
                  </a:lnTo>
                  <a:lnTo>
                    <a:pt x="583" y="209"/>
                  </a:lnTo>
                  <a:lnTo>
                    <a:pt x="590" y="204"/>
                  </a:lnTo>
                  <a:lnTo>
                    <a:pt x="585" y="163"/>
                  </a:lnTo>
                  <a:lnTo>
                    <a:pt x="578" y="143"/>
                  </a:lnTo>
                  <a:lnTo>
                    <a:pt x="571" y="122"/>
                  </a:lnTo>
                  <a:lnTo>
                    <a:pt x="571" y="102"/>
                  </a:lnTo>
                  <a:lnTo>
                    <a:pt x="560" y="84"/>
                  </a:lnTo>
                  <a:lnTo>
                    <a:pt x="544" y="65"/>
                  </a:lnTo>
                  <a:lnTo>
                    <a:pt x="526" y="63"/>
                  </a:lnTo>
                  <a:lnTo>
                    <a:pt x="471" y="63"/>
                  </a:lnTo>
                  <a:lnTo>
                    <a:pt x="442" y="61"/>
                  </a:lnTo>
                  <a:lnTo>
                    <a:pt x="389" y="56"/>
                  </a:lnTo>
                  <a:lnTo>
                    <a:pt x="366" y="45"/>
                  </a:lnTo>
                  <a:lnTo>
                    <a:pt x="344" y="43"/>
                  </a:lnTo>
                  <a:lnTo>
                    <a:pt x="332" y="47"/>
                  </a:lnTo>
                  <a:lnTo>
                    <a:pt x="318" y="59"/>
                  </a:lnTo>
                  <a:lnTo>
                    <a:pt x="305" y="54"/>
                  </a:lnTo>
                  <a:lnTo>
                    <a:pt x="291" y="40"/>
                  </a:lnTo>
                  <a:lnTo>
                    <a:pt x="277" y="40"/>
                  </a:lnTo>
                  <a:lnTo>
                    <a:pt x="271" y="36"/>
                  </a:lnTo>
                  <a:lnTo>
                    <a:pt x="266" y="18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07" y="6"/>
                  </a:lnTo>
                  <a:lnTo>
                    <a:pt x="186" y="13"/>
                  </a:lnTo>
                  <a:lnTo>
                    <a:pt x="168" y="22"/>
                  </a:lnTo>
                  <a:lnTo>
                    <a:pt x="141" y="38"/>
                  </a:lnTo>
                  <a:lnTo>
                    <a:pt x="111" y="47"/>
                  </a:lnTo>
                  <a:lnTo>
                    <a:pt x="86" y="59"/>
                  </a:lnTo>
                  <a:lnTo>
                    <a:pt x="59" y="70"/>
                  </a:lnTo>
                  <a:lnTo>
                    <a:pt x="45" y="88"/>
                  </a:lnTo>
                  <a:lnTo>
                    <a:pt x="27" y="102"/>
                  </a:lnTo>
                  <a:lnTo>
                    <a:pt x="15" y="10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B67A8190-756C-4586-E5B9-9BEA7F2D3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443" y="3013408"/>
              <a:ext cx="532485" cy="415789"/>
            </a:xfrm>
            <a:custGeom>
              <a:avLst/>
              <a:gdLst>
                <a:gd name="T0" fmla="*/ 2 w 324"/>
                <a:gd name="T1" fmla="*/ 14 h 253"/>
                <a:gd name="T2" fmla="*/ 0 w 324"/>
                <a:gd name="T3" fmla="*/ 20 h 253"/>
                <a:gd name="T4" fmla="*/ 4 w 324"/>
                <a:gd name="T5" fmla="*/ 39 h 253"/>
                <a:gd name="T6" fmla="*/ 16 w 324"/>
                <a:gd name="T7" fmla="*/ 64 h 253"/>
                <a:gd name="T8" fmla="*/ 26 w 324"/>
                <a:gd name="T9" fmla="*/ 71 h 253"/>
                <a:gd name="T10" fmla="*/ 49 w 324"/>
                <a:gd name="T11" fmla="*/ 78 h 253"/>
                <a:gd name="T12" fmla="*/ 59 w 324"/>
                <a:gd name="T13" fmla="*/ 80 h 253"/>
                <a:gd name="T14" fmla="*/ 61 w 324"/>
                <a:gd name="T15" fmla="*/ 89 h 253"/>
                <a:gd name="T16" fmla="*/ 61 w 324"/>
                <a:gd name="T17" fmla="*/ 104 h 253"/>
                <a:gd name="T18" fmla="*/ 85 w 324"/>
                <a:gd name="T19" fmla="*/ 121 h 253"/>
                <a:gd name="T20" fmla="*/ 100 w 324"/>
                <a:gd name="T21" fmla="*/ 126 h 253"/>
                <a:gd name="T22" fmla="*/ 107 w 324"/>
                <a:gd name="T23" fmla="*/ 129 h 253"/>
                <a:gd name="T24" fmla="*/ 127 w 324"/>
                <a:gd name="T25" fmla="*/ 147 h 253"/>
                <a:gd name="T26" fmla="*/ 133 w 324"/>
                <a:gd name="T27" fmla="*/ 143 h 253"/>
                <a:gd name="T28" fmla="*/ 148 w 324"/>
                <a:gd name="T29" fmla="*/ 142 h 253"/>
                <a:gd name="T30" fmla="*/ 164 w 324"/>
                <a:gd name="T31" fmla="*/ 149 h 253"/>
                <a:gd name="T32" fmla="*/ 176 w 324"/>
                <a:gd name="T33" fmla="*/ 146 h 253"/>
                <a:gd name="T34" fmla="*/ 191 w 324"/>
                <a:gd name="T35" fmla="*/ 130 h 253"/>
                <a:gd name="T36" fmla="*/ 204 w 324"/>
                <a:gd name="T37" fmla="*/ 126 h 253"/>
                <a:gd name="T38" fmla="*/ 215 w 324"/>
                <a:gd name="T39" fmla="*/ 129 h 253"/>
                <a:gd name="T40" fmla="*/ 222 w 324"/>
                <a:gd name="T41" fmla="*/ 128 h 253"/>
                <a:gd name="T42" fmla="*/ 224 w 324"/>
                <a:gd name="T43" fmla="*/ 123 h 253"/>
                <a:gd name="T44" fmla="*/ 226 w 324"/>
                <a:gd name="T45" fmla="*/ 94 h 253"/>
                <a:gd name="T46" fmla="*/ 234 w 324"/>
                <a:gd name="T47" fmla="*/ 85 h 253"/>
                <a:gd name="T48" fmla="*/ 234 w 324"/>
                <a:gd name="T49" fmla="*/ 72 h 253"/>
                <a:gd name="T50" fmla="*/ 235 w 324"/>
                <a:gd name="T51" fmla="*/ 68 h 253"/>
                <a:gd name="T52" fmla="*/ 251 w 324"/>
                <a:gd name="T53" fmla="*/ 61 h 253"/>
                <a:gd name="T54" fmla="*/ 264 w 324"/>
                <a:gd name="T55" fmla="*/ 61 h 253"/>
                <a:gd name="T56" fmla="*/ 264 w 324"/>
                <a:gd name="T57" fmla="*/ 47 h 253"/>
                <a:gd name="T58" fmla="*/ 260 w 324"/>
                <a:gd name="T59" fmla="*/ 35 h 253"/>
                <a:gd name="T60" fmla="*/ 251 w 324"/>
                <a:gd name="T61" fmla="*/ 31 h 253"/>
                <a:gd name="T62" fmla="*/ 245 w 324"/>
                <a:gd name="T63" fmla="*/ 32 h 253"/>
                <a:gd name="T64" fmla="*/ 228 w 324"/>
                <a:gd name="T65" fmla="*/ 20 h 253"/>
                <a:gd name="T66" fmla="*/ 218 w 324"/>
                <a:gd name="T67" fmla="*/ 12 h 253"/>
                <a:gd name="T68" fmla="*/ 206 w 324"/>
                <a:gd name="T69" fmla="*/ 12 h 253"/>
                <a:gd name="T70" fmla="*/ 182 w 324"/>
                <a:gd name="T71" fmla="*/ 12 h 253"/>
                <a:gd name="T72" fmla="*/ 178 w 324"/>
                <a:gd name="T73" fmla="*/ 9 h 253"/>
                <a:gd name="T74" fmla="*/ 173 w 324"/>
                <a:gd name="T75" fmla="*/ 2 h 253"/>
                <a:gd name="T76" fmla="*/ 165 w 324"/>
                <a:gd name="T77" fmla="*/ 0 h 253"/>
                <a:gd name="T78" fmla="*/ 144 w 324"/>
                <a:gd name="T79" fmla="*/ 0 h 253"/>
                <a:gd name="T80" fmla="*/ 136 w 324"/>
                <a:gd name="T81" fmla="*/ 7 h 253"/>
                <a:gd name="T82" fmla="*/ 127 w 324"/>
                <a:gd name="T83" fmla="*/ 5 h 253"/>
                <a:gd name="T84" fmla="*/ 115 w 324"/>
                <a:gd name="T85" fmla="*/ 4 h 253"/>
                <a:gd name="T86" fmla="*/ 107 w 324"/>
                <a:gd name="T87" fmla="*/ 4 h 253"/>
                <a:gd name="T88" fmla="*/ 98 w 324"/>
                <a:gd name="T89" fmla="*/ 4 h 253"/>
                <a:gd name="T90" fmla="*/ 91 w 324"/>
                <a:gd name="T91" fmla="*/ 8 h 253"/>
                <a:gd name="T92" fmla="*/ 76 w 324"/>
                <a:gd name="T93" fmla="*/ 4 h 253"/>
                <a:gd name="T94" fmla="*/ 48 w 324"/>
                <a:gd name="T95" fmla="*/ 2 h 253"/>
                <a:gd name="T96" fmla="*/ 42 w 324"/>
                <a:gd name="T97" fmla="*/ 0 h 253"/>
                <a:gd name="T98" fmla="*/ 32 w 324"/>
                <a:gd name="T99" fmla="*/ 4 h 253"/>
                <a:gd name="T100" fmla="*/ 18 w 324"/>
                <a:gd name="T101" fmla="*/ 11 h 253"/>
                <a:gd name="T102" fmla="*/ 2 w 324"/>
                <a:gd name="T103" fmla="*/ 14 h 25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24"/>
                <a:gd name="T157" fmla="*/ 0 h 253"/>
                <a:gd name="T158" fmla="*/ 324 w 324"/>
                <a:gd name="T159" fmla="*/ 253 h 25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24" h="253">
                  <a:moveTo>
                    <a:pt x="2" y="24"/>
                  </a:moveTo>
                  <a:lnTo>
                    <a:pt x="0" y="34"/>
                  </a:lnTo>
                  <a:lnTo>
                    <a:pt x="4" y="65"/>
                  </a:lnTo>
                  <a:lnTo>
                    <a:pt x="20" y="108"/>
                  </a:lnTo>
                  <a:lnTo>
                    <a:pt x="31" y="120"/>
                  </a:lnTo>
                  <a:lnTo>
                    <a:pt x="61" y="131"/>
                  </a:lnTo>
                  <a:lnTo>
                    <a:pt x="72" y="136"/>
                  </a:lnTo>
                  <a:lnTo>
                    <a:pt x="75" y="149"/>
                  </a:lnTo>
                  <a:lnTo>
                    <a:pt x="75" y="174"/>
                  </a:lnTo>
                  <a:lnTo>
                    <a:pt x="104" y="204"/>
                  </a:lnTo>
                  <a:lnTo>
                    <a:pt x="122" y="213"/>
                  </a:lnTo>
                  <a:lnTo>
                    <a:pt x="131" y="217"/>
                  </a:lnTo>
                  <a:lnTo>
                    <a:pt x="156" y="247"/>
                  </a:lnTo>
                  <a:lnTo>
                    <a:pt x="163" y="242"/>
                  </a:lnTo>
                  <a:lnTo>
                    <a:pt x="181" y="240"/>
                  </a:lnTo>
                  <a:lnTo>
                    <a:pt x="200" y="252"/>
                  </a:lnTo>
                  <a:lnTo>
                    <a:pt x="216" y="245"/>
                  </a:lnTo>
                  <a:lnTo>
                    <a:pt x="234" y="220"/>
                  </a:lnTo>
                  <a:lnTo>
                    <a:pt x="250" y="213"/>
                  </a:lnTo>
                  <a:lnTo>
                    <a:pt x="263" y="217"/>
                  </a:lnTo>
                  <a:lnTo>
                    <a:pt x="272" y="215"/>
                  </a:lnTo>
                  <a:lnTo>
                    <a:pt x="275" y="206"/>
                  </a:lnTo>
                  <a:lnTo>
                    <a:pt x="277" y="158"/>
                  </a:lnTo>
                  <a:lnTo>
                    <a:pt x="286" y="145"/>
                  </a:lnTo>
                  <a:lnTo>
                    <a:pt x="286" y="122"/>
                  </a:lnTo>
                  <a:lnTo>
                    <a:pt x="288" y="115"/>
                  </a:lnTo>
                  <a:lnTo>
                    <a:pt x="307" y="102"/>
                  </a:lnTo>
                  <a:lnTo>
                    <a:pt x="323" y="102"/>
                  </a:lnTo>
                  <a:lnTo>
                    <a:pt x="323" y="77"/>
                  </a:lnTo>
                  <a:lnTo>
                    <a:pt x="318" y="59"/>
                  </a:lnTo>
                  <a:lnTo>
                    <a:pt x="307" y="52"/>
                  </a:lnTo>
                  <a:lnTo>
                    <a:pt x="300" y="54"/>
                  </a:lnTo>
                  <a:lnTo>
                    <a:pt x="279" y="34"/>
                  </a:lnTo>
                  <a:lnTo>
                    <a:pt x="266" y="20"/>
                  </a:lnTo>
                  <a:lnTo>
                    <a:pt x="252" y="20"/>
                  </a:lnTo>
                  <a:lnTo>
                    <a:pt x="222" y="20"/>
                  </a:lnTo>
                  <a:lnTo>
                    <a:pt x="218" y="15"/>
                  </a:lnTo>
                  <a:lnTo>
                    <a:pt x="211" y="2"/>
                  </a:lnTo>
                  <a:lnTo>
                    <a:pt x="202" y="0"/>
                  </a:lnTo>
                  <a:lnTo>
                    <a:pt x="177" y="0"/>
                  </a:lnTo>
                  <a:lnTo>
                    <a:pt x="166" y="11"/>
                  </a:lnTo>
                  <a:lnTo>
                    <a:pt x="156" y="9"/>
                  </a:lnTo>
                  <a:lnTo>
                    <a:pt x="141" y="6"/>
                  </a:lnTo>
                  <a:lnTo>
                    <a:pt x="131" y="4"/>
                  </a:lnTo>
                  <a:lnTo>
                    <a:pt x="120" y="6"/>
                  </a:lnTo>
                  <a:lnTo>
                    <a:pt x="111" y="13"/>
                  </a:lnTo>
                  <a:lnTo>
                    <a:pt x="93" y="6"/>
                  </a:lnTo>
                  <a:lnTo>
                    <a:pt x="59" y="2"/>
                  </a:lnTo>
                  <a:lnTo>
                    <a:pt x="50" y="0"/>
                  </a:lnTo>
                  <a:lnTo>
                    <a:pt x="40" y="6"/>
                  </a:lnTo>
                  <a:lnTo>
                    <a:pt x="22" y="18"/>
                  </a:lnTo>
                  <a:lnTo>
                    <a:pt x="2" y="2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750EE984-9051-9AF5-A1C5-2058FF074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139" y="2569525"/>
              <a:ext cx="81256" cy="67425"/>
            </a:xfrm>
            <a:custGeom>
              <a:avLst/>
              <a:gdLst>
                <a:gd name="T0" fmla="*/ 23 w 49"/>
                <a:gd name="T1" fmla="*/ 0 h 40"/>
                <a:gd name="T2" fmla="*/ 6 w 49"/>
                <a:gd name="T3" fmla="*/ 9 h 40"/>
                <a:gd name="T4" fmla="*/ 0 w 49"/>
                <a:gd name="T5" fmla="*/ 13 h 40"/>
                <a:gd name="T6" fmla="*/ 12 w 49"/>
                <a:gd name="T7" fmla="*/ 17 h 40"/>
                <a:gd name="T8" fmla="*/ 21 w 49"/>
                <a:gd name="T9" fmla="*/ 26 h 40"/>
                <a:gd name="T10" fmla="*/ 32 w 49"/>
                <a:gd name="T11" fmla="*/ 20 h 40"/>
                <a:gd name="T12" fmla="*/ 40 w 49"/>
                <a:gd name="T13" fmla="*/ 13 h 40"/>
                <a:gd name="T14" fmla="*/ 33 w 49"/>
                <a:gd name="T15" fmla="*/ 6 h 40"/>
                <a:gd name="T16" fmla="*/ 23 w 49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40"/>
                <a:gd name="T29" fmla="*/ 49 w 49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40">
                  <a:moveTo>
                    <a:pt x="27" y="0"/>
                  </a:moveTo>
                  <a:lnTo>
                    <a:pt x="6" y="13"/>
                  </a:lnTo>
                  <a:lnTo>
                    <a:pt x="0" y="21"/>
                  </a:lnTo>
                  <a:lnTo>
                    <a:pt x="13" y="26"/>
                  </a:lnTo>
                  <a:lnTo>
                    <a:pt x="25" y="39"/>
                  </a:lnTo>
                  <a:lnTo>
                    <a:pt x="36" y="30"/>
                  </a:lnTo>
                  <a:lnTo>
                    <a:pt x="48" y="21"/>
                  </a:lnTo>
                  <a:lnTo>
                    <a:pt x="38" y="10"/>
                  </a:lnTo>
                  <a:lnTo>
                    <a:pt x="27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id="{86337112-F97A-2B21-3C24-453EA1C46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664" y="2646315"/>
              <a:ext cx="117562" cy="125486"/>
            </a:xfrm>
            <a:custGeom>
              <a:avLst/>
              <a:gdLst>
                <a:gd name="T0" fmla="*/ 45 w 73"/>
                <a:gd name="T1" fmla="*/ 0 h 77"/>
                <a:gd name="T2" fmla="*/ 28 w 73"/>
                <a:gd name="T3" fmla="*/ 3 h 77"/>
                <a:gd name="T4" fmla="*/ 20 w 73"/>
                <a:gd name="T5" fmla="*/ 0 h 77"/>
                <a:gd name="T6" fmla="*/ 9 w 73"/>
                <a:gd name="T7" fmla="*/ 10 h 77"/>
                <a:gd name="T8" fmla="*/ 6 w 73"/>
                <a:gd name="T9" fmla="*/ 9 h 77"/>
                <a:gd name="T10" fmla="*/ 0 w 73"/>
                <a:gd name="T11" fmla="*/ 15 h 77"/>
                <a:gd name="T12" fmla="*/ 7 w 73"/>
                <a:gd name="T13" fmla="*/ 20 h 77"/>
                <a:gd name="T14" fmla="*/ 7 w 73"/>
                <a:gd name="T15" fmla="*/ 38 h 77"/>
                <a:gd name="T16" fmla="*/ 11 w 73"/>
                <a:gd name="T17" fmla="*/ 44 h 77"/>
                <a:gd name="T18" fmla="*/ 39 w 73"/>
                <a:gd name="T19" fmla="*/ 20 h 77"/>
                <a:gd name="T20" fmla="*/ 49 w 73"/>
                <a:gd name="T21" fmla="*/ 20 h 77"/>
                <a:gd name="T22" fmla="*/ 54 w 73"/>
                <a:gd name="T23" fmla="*/ 13 h 77"/>
                <a:gd name="T24" fmla="*/ 52 w 73"/>
                <a:gd name="T25" fmla="*/ 10 h 77"/>
                <a:gd name="T26" fmla="*/ 45 w 73"/>
                <a:gd name="T27" fmla="*/ 0 h 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"/>
                <a:gd name="T43" fmla="*/ 0 h 77"/>
                <a:gd name="T44" fmla="*/ 73 w 73"/>
                <a:gd name="T45" fmla="*/ 77 h 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" h="77">
                  <a:moveTo>
                    <a:pt x="60" y="0"/>
                  </a:moveTo>
                  <a:lnTo>
                    <a:pt x="36" y="4"/>
                  </a:lnTo>
                  <a:lnTo>
                    <a:pt x="27" y="0"/>
                  </a:lnTo>
                  <a:lnTo>
                    <a:pt x="13" y="18"/>
                  </a:lnTo>
                  <a:lnTo>
                    <a:pt x="6" y="16"/>
                  </a:lnTo>
                  <a:lnTo>
                    <a:pt x="0" y="27"/>
                  </a:lnTo>
                  <a:lnTo>
                    <a:pt x="9" y="34"/>
                  </a:lnTo>
                  <a:lnTo>
                    <a:pt x="9" y="66"/>
                  </a:lnTo>
                  <a:lnTo>
                    <a:pt x="15" y="76"/>
                  </a:lnTo>
                  <a:lnTo>
                    <a:pt x="51" y="34"/>
                  </a:lnTo>
                  <a:lnTo>
                    <a:pt x="65" y="34"/>
                  </a:lnTo>
                  <a:lnTo>
                    <a:pt x="72" y="23"/>
                  </a:lnTo>
                  <a:lnTo>
                    <a:pt x="69" y="18"/>
                  </a:lnTo>
                  <a:lnTo>
                    <a:pt x="6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8613A39F-DF88-20F6-22CB-BC6BC35B3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243" y="2451531"/>
              <a:ext cx="395906" cy="352110"/>
            </a:xfrm>
            <a:custGeom>
              <a:avLst/>
              <a:gdLst>
                <a:gd name="T0" fmla="*/ 185 w 242"/>
                <a:gd name="T1" fmla="*/ 119 h 214"/>
                <a:gd name="T2" fmla="*/ 184 w 242"/>
                <a:gd name="T3" fmla="*/ 112 h 214"/>
                <a:gd name="T4" fmla="*/ 191 w 242"/>
                <a:gd name="T5" fmla="*/ 105 h 214"/>
                <a:gd name="T6" fmla="*/ 191 w 242"/>
                <a:gd name="T7" fmla="*/ 96 h 214"/>
                <a:gd name="T8" fmla="*/ 176 w 242"/>
                <a:gd name="T9" fmla="*/ 89 h 214"/>
                <a:gd name="T10" fmla="*/ 172 w 242"/>
                <a:gd name="T11" fmla="*/ 85 h 214"/>
                <a:gd name="T12" fmla="*/ 169 w 242"/>
                <a:gd name="T13" fmla="*/ 73 h 214"/>
                <a:gd name="T14" fmla="*/ 160 w 242"/>
                <a:gd name="T15" fmla="*/ 61 h 214"/>
                <a:gd name="T16" fmla="*/ 152 w 242"/>
                <a:gd name="T17" fmla="*/ 53 h 214"/>
                <a:gd name="T18" fmla="*/ 152 w 242"/>
                <a:gd name="T19" fmla="*/ 47 h 214"/>
                <a:gd name="T20" fmla="*/ 158 w 242"/>
                <a:gd name="T21" fmla="*/ 40 h 214"/>
                <a:gd name="T22" fmla="*/ 178 w 242"/>
                <a:gd name="T23" fmla="*/ 41 h 214"/>
                <a:gd name="T24" fmla="*/ 187 w 242"/>
                <a:gd name="T25" fmla="*/ 35 h 214"/>
                <a:gd name="T26" fmla="*/ 193 w 242"/>
                <a:gd name="T27" fmla="*/ 16 h 214"/>
                <a:gd name="T28" fmla="*/ 191 w 242"/>
                <a:gd name="T29" fmla="*/ 9 h 214"/>
                <a:gd name="T30" fmla="*/ 181 w 242"/>
                <a:gd name="T31" fmla="*/ 8 h 214"/>
                <a:gd name="T32" fmla="*/ 162 w 242"/>
                <a:gd name="T33" fmla="*/ 9 h 214"/>
                <a:gd name="T34" fmla="*/ 138 w 242"/>
                <a:gd name="T35" fmla="*/ 9 h 214"/>
                <a:gd name="T36" fmla="*/ 118 w 242"/>
                <a:gd name="T37" fmla="*/ 4 h 214"/>
                <a:gd name="T38" fmla="*/ 105 w 242"/>
                <a:gd name="T39" fmla="*/ 2 h 214"/>
                <a:gd name="T40" fmla="*/ 92 w 242"/>
                <a:gd name="T41" fmla="*/ 0 h 214"/>
                <a:gd name="T42" fmla="*/ 82 w 242"/>
                <a:gd name="T43" fmla="*/ 11 h 214"/>
                <a:gd name="T44" fmla="*/ 69 w 242"/>
                <a:gd name="T45" fmla="*/ 18 h 214"/>
                <a:gd name="T46" fmla="*/ 49 w 242"/>
                <a:gd name="T47" fmla="*/ 17 h 214"/>
                <a:gd name="T48" fmla="*/ 37 w 242"/>
                <a:gd name="T49" fmla="*/ 22 h 214"/>
                <a:gd name="T50" fmla="*/ 18 w 242"/>
                <a:gd name="T51" fmla="*/ 36 h 214"/>
                <a:gd name="T52" fmla="*/ 4 w 242"/>
                <a:gd name="T53" fmla="*/ 47 h 214"/>
                <a:gd name="T54" fmla="*/ 0 w 242"/>
                <a:gd name="T55" fmla="*/ 52 h 214"/>
                <a:gd name="T56" fmla="*/ 9 w 242"/>
                <a:gd name="T57" fmla="*/ 63 h 214"/>
                <a:gd name="T58" fmla="*/ 18 w 242"/>
                <a:gd name="T59" fmla="*/ 78 h 214"/>
                <a:gd name="T60" fmla="*/ 26 w 242"/>
                <a:gd name="T61" fmla="*/ 86 h 214"/>
                <a:gd name="T62" fmla="*/ 37 w 242"/>
                <a:gd name="T63" fmla="*/ 83 h 214"/>
                <a:gd name="T64" fmla="*/ 55 w 242"/>
                <a:gd name="T65" fmla="*/ 79 h 214"/>
                <a:gd name="T66" fmla="*/ 53 w 242"/>
                <a:gd name="T67" fmla="*/ 90 h 214"/>
                <a:gd name="T68" fmla="*/ 47 w 242"/>
                <a:gd name="T69" fmla="*/ 105 h 214"/>
                <a:gd name="T70" fmla="*/ 49 w 242"/>
                <a:gd name="T71" fmla="*/ 108 h 214"/>
                <a:gd name="T72" fmla="*/ 56 w 242"/>
                <a:gd name="T73" fmla="*/ 108 h 214"/>
                <a:gd name="T74" fmla="*/ 69 w 242"/>
                <a:gd name="T75" fmla="*/ 105 h 214"/>
                <a:gd name="T76" fmla="*/ 92 w 242"/>
                <a:gd name="T77" fmla="*/ 108 h 214"/>
                <a:gd name="T78" fmla="*/ 100 w 242"/>
                <a:gd name="T79" fmla="*/ 114 h 214"/>
                <a:gd name="T80" fmla="*/ 115 w 242"/>
                <a:gd name="T81" fmla="*/ 119 h 214"/>
                <a:gd name="T82" fmla="*/ 127 w 242"/>
                <a:gd name="T83" fmla="*/ 127 h 214"/>
                <a:gd name="T84" fmla="*/ 134 w 242"/>
                <a:gd name="T85" fmla="*/ 125 h 214"/>
                <a:gd name="T86" fmla="*/ 150 w 242"/>
                <a:gd name="T87" fmla="*/ 119 h 214"/>
                <a:gd name="T88" fmla="*/ 166 w 242"/>
                <a:gd name="T89" fmla="*/ 119 h 214"/>
                <a:gd name="T90" fmla="*/ 185 w 242"/>
                <a:gd name="T91" fmla="*/ 119 h 2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214"/>
                <a:gd name="T140" fmla="*/ 242 w 242"/>
                <a:gd name="T141" fmla="*/ 214 h 2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214">
                  <a:moveTo>
                    <a:pt x="231" y="201"/>
                  </a:moveTo>
                  <a:lnTo>
                    <a:pt x="229" y="188"/>
                  </a:lnTo>
                  <a:lnTo>
                    <a:pt x="238" y="176"/>
                  </a:lnTo>
                  <a:lnTo>
                    <a:pt x="238" y="160"/>
                  </a:lnTo>
                  <a:lnTo>
                    <a:pt x="220" y="149"/>
                  </a:lnTo>
                  <a:lnTo>
                    <a:pt x="215" y="142"/>
                  </a:lnTo>
                  <a:lnTo>
                    <a:pt x="211" y="122"/>
                  </a:lnTo>
                  <a:lnTo>
                    <a:pt x="200" y="104"/>
                  </a:lnTo>
                  <a:lnTo>
                    <a:pt x="190" y="88"/>
                  </a:lnTo>
                  <a:lnTo>
                    <a:pt x="190" y="77"/>
                  </a:lnTo>
                  <a:lnTo>
                    <a:pt x="197" y="67"/>
                  </a:lnTo>
                  <a:lnTo>
                    <a:pt x="222" y="70"/>
                  </a:lnTo>
                  <a:lnTo>
                    <a:pt x="234" y="58"/>
                  </a:lnTo>
                  <a:lnTo>
                    <a:pt x="241" y="27"/>
                  </a:lnTo>
                  <a:lnTo>
                    <a:pt x="238" y="15"/>
                  </a:lnTo>
                  <a:lnTo>
                    <a:pt x="225" y="13"/>
                  </a:lnTo>
                  <a:lnTo>
                    <a:pt x="202" y="15"/>
                  </a:lnTo>
                  <a:lnTo>
                    <a:pt x="172" y="15"/>
                  </a:lnTo>
                  <a:lnTo>
                    <a:pt x="147" y="6"/>
                  </a:lnTo>
                  <a:lnTo>
                    <a:pt x="131" y="2"/>
                  </a:lnTo>
                  <a:lnTo>
                    <a:pt x="115" y="0"/>
                  </a:lnTo>
                  <a:lnTo>
                    <a:pt x="102" y="18"/>
                  </a:lnTo>
                  <a:lnTo>
                    <a:pt x="86" y="31"/>
                  </a:lnTo>
                  <a:lnTo>
                    <a:pt x="61" y="29"/>
                  </a:lnTo>
                  <a:lnTo>
                    <a:pt x="45" y="38"/>
                  </a:lnTo>
                  <a:lnTo>
                    <a:pt x="22" y="61"/>
                  </a:lnTo>
                  <a:lnTo>
                    <a:pt x="4" y="77"/>
                  </a:lnTo>
                  <a:lnTo>
                    <a:pt x="0" y="86"/>
                  </a:lnTo>
                  <a:lnTo>
                    <a:pt x="11" y="106"/>
                  </a:lnTo>
                  <a:lnTo>
                    <a:pt x="22" y="131"/>
                  </a:lnTo>
                  <a:lnTo>
                    <a:pt x="34" y="145"/>
                  </a:lnTo>
                  <a:lnTo>
                    <a:pt x="45" y="140"/>
                  </a:lnTo>
                  <a:lnTo>
                    <a:pt x="68" y="133"/>
                  </a:lnTo>
                  <a:lnTo>
                    <a:pt x="65" y="151"/>
                  </a:lnTo>
                  <a:lnTo>
                    <a:pt x="59" y="176"/>
                  </a:lnTo>
                  <a:lnTo>
                    <a:pt x="61" y="181"/>
                  </a:lnTo>
                  <a:lnTo>
                    <a:pt x="70" y="181"/>
                  </a:lnTo>
                  <a:lnTo>
                    <a:pt x="86" y="176"/>
                  </a:lnTo>
                  <a:lnTo>
                    <a:pt x="115" y="181"/>
                  </a:lnTo>
                  <a:lnTo>
                    <a:pt x="125" y="192"/>
                  </a:lnTo>
                  <a:lnTo>
                    <a:pt x="143" y="199"/>
                  </a:lnTo>
                  <a:lnTo>
                    <a:pt x="159" y="213"/>
                  </a:lnTo>
                  <a:lnTo>
                    <a:pt x="168" y="210"/>
                  </a:lnTo>
                  <a:lnTo>
                    <a:pt x="188" y="201"/>
                  </a:lnTo>
                  <a:lnTo>
                    <a:pt x="206" y="199"/>
                  </a:lnTo>
                  <a:lnTo>
                    <a:pt x="231" y="20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id="{7AC898A9-00AB-E297-9DBC-D1C59E59B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423" y="2348520"/>
              <a:ext cx="58781" cy="59934"/>
            </a:xfrm>
            <a:custGeom>
              <a:avLst/>
              <a:gdLst>
                <a:gd name="T0" fmla="*/ 24 w 36"/>
                <a:gd name="T1" fmla="*/ 0 h 37"/>
                <a:gd name="T2" fmla="*/ 13 w 36"/>
                <a:gd name="T3" fmla="*/ 4 h 37"/>
                <a:gd name="T4" fmla="*/ 0 w 36"/>
                <a:gd name="T5" fmla="*/ 12 h 37"/>
                <a:gd name="T6" fmla="*/ 2 w 36"/>
                <a:gd name="T7" fmla="*/ 20 h 37"/>
                <a:gd name="T8" fmla="*/ 9 w 36"/>
                <a:gd name="T9" fmla="*/ 20 h 37"/>
                <a:gd name="T10" fmla="*/ 27 w 36"/>
                <a:gd name="T11" fmla="*/ 9 h 37"/>
                <a:gd name="T12" fmla="*/ 24 w 36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37"/>
                <a:gd name="T23" fmla="*/ 36 w 36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37">
                  <a:moveTo>
                    <a:pt x="30" y="0"/>
                  </a:moveTo>
                  <a:lnTo>
                    <a:pt x="17" y="8"/>
                  </a:lnTo>
                  <a:lnTo>
                    <a:pt x="0" y="22"/>
                  </a:lnTo>
                  <a:lnTo>
                    <a:pt x="2" y="36"/>
                  </a:lnTo>
                  <a:lnTo>
                    <a:pt x="12" y="36"/>
                  </a:lnTo>
                  <a:lnTo>
                    <a:pt x="35" y="16"/>
                  </a:lnTo>
                  <a:lnTo>
                    <a:pt x="3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5D49559B-E2AF-9CEE-A28C-90D271193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60" y="782756"/>
              <a:ext cx="809101" cy="1666902"/>
            </a:xfrm>
            <a:custGeom>
              <a:avLst/>
              <a:gdLst>
                <a:gd name="T0" fmla="*/ 110 w 491"/>
                <a:gd name="T1" fmla="*/ 580 h 1014"/>
                <a:gd name="T2" fmla="*/ 86 w 491"/>
                <a:gd name="T3" fmla="*/ 565 h 1014"/>
                <a:gd name="T4" fmla="*/ 53 w 491"/>
                <a:gd name="T5" fmla="*/ 562 h 1014"/>
                <a:gd name="T6" fmla="*/ 53 w 491"/>
                <a:gd name="T7" fmla="*/ 514 h 1014"/>
                <a:gd name="T8" fmla="*/ 41 w 491"/>
                <a:gd name="T9" fmla="*/ 483 h 1014"/>
                <a:gd name="T10" fmla="*/ 37 w 491"/>
                <a:gd name="T11" fmla="*/ 458 h 1014"/>
                <a:gd name="T12" fmla="*/ 29 w 491"/>
                <a:gd name="T13" fmla="*/ 434 h 1014"/>
                <a:gd name="T14" fmla="*/ 48 w 491"/>
                <a:gd name="T15" fmla="*/ 413 h 1014"/>
                <a:gd name="T16" fmla="*/ 58 w 491"/>
                <a:gd name="T17" fmla="*/ 394 h 1014"/>
                <a:gd name="T18" fmla="*/ 99 w 491"/>
                <a:gd name="T19" fmla="*/ 369 h 1014"/>
                <a:gd name="T20" fmla="*/ 127 w 491"/>
                <a:gd name="T21" fmla="*/ 340 h 1014"/>
                <a:gd name="T22" fmla="*/ 148 w 491"/>
                <a:gd name="T23" fmla="*/ 315 h 1014"/>
                <a:gd name="T24" fmla="*/ 165 w 491"/>
                <a:gd name="T25" fmla="*/ 298 h 1014"/>
                <a:gd name="T26" fmla="*/ 166 w 491"/>
                <a:gd name="T27" fmla="*/ 280 h 1014"/>
                <a:gd name="T28" fmla="*/ 161 w 491"/>
                <a:gd name="T29" fmla="*/ 264 h 1014"/>
                <a:gd name="T30" fmla="*/ 140 w 491"/>
                <a:gd name="T31" fmla="*/ 255 h 1014"/>
                <a:gd name="T32" fmla="*/ 110 w 491"/>
                <a:gd name="T33" fmla="*/ 209 h 1014"/>
                <a:gd name="T34" fmla="*/ 112 w 491"/>
                <a:gd name="T35" fmla="*/ 169 h 1014"/>
                <a:gd name="T36" fmla="*/ 99 w 491"/>
                <a:gd name="T37" fmla="*/ 130 h 1014"/>
                <a:gd name="T38" fmla="*/ 74 w 491"/>
                <a:gd name="T39" fmla="*/ 104 h 1014"/>
                <a:gd name="T40" fmla="*/ 29 w 491"/>
                <a:gd name="T41" fmla="*/ 85 h 1014"/>
                <a:gd name="T42" fmla="*/ 10 w 491"/>
                <a:gd name="T43" fmla="*/ 66 h 1014"/>
                <a:gd name="T44" fmla="*/ 14 w 491"/>
                <a:gd name="T45" fmla="*/ 51 h 1014"/>
                <a:gd name="T46" fmla="*/ 45 w 491"/>
                <a:gd name="T47" fmla="*/ 63 h 1014"/>
                <a:gd name="T48" fmla="*/ 99 w 491"/>
                <a:gd name="T49" fmla="*/ 74 h 1014"/>
                <a:gd name="T50" fmla="*/ 120 w 491"/>
                <a:gd name="T51" fmla="*/ 83 h 1014"/>
                <a:gd name="T52" fmla="*/ 148 w 491"/>
                <a:gd name="T53" fmla="*/ 66 h 1014"/>
                <a:gd name="T54" fmla="*/ 165 w 491"/>
                <a:gd name="T55" fmla="*/ 51 h 1014"/>
                <a:gd name="T56" fmla="*/ 161 w 491"/>
                <a:gd name="T57" fmla="*/ 24 h 1014"/>
                <a:gd name="T58" fmla="*/ 189 w 491"/>
                <a:gd name="T59" fmla="*/ 12 h 1014"/>
                <a:gd name="T60" fmla="*/ 224 w 491"/>
                <a:gd name="T61" fmla="*/ 17 h 1014"/>
                <a:gd name="T62" fmla="*/ 224 w 491"/>
                <a:gd name="T63" fmla="*/ 39 h 1014"/>
                <a:gd name="T64" fmla="*/ 194 w 491"/>
                <a:gd name="T65" fmla="*/ 61 h 1014"/>
                <a:gd name="T66" fmla="*/ 228 w 491"/>
                <a:gd name="T67" fmla="*/ 56 h 1014"/>
                <a:gd name="T68" fmla="*/ 232 w 491"/>
                <a:gd name="T69" fmla="*/ 20 h 1014"/>
                <a:gd name="T70" fmla="*/ 253 w 491"/>
                <a:gd name="T71" fmla="*/ 41 h 1014"/>
                <a:gd name="T72" fmla="*/ 247 w 491"/>
                <a:gd name="T73" fmla="*/ 76 h 1014"/>
                <a:gd name="T74" fmla="*/ 273 w 491"/>
                <a:gd name="T75" fmla="*/ 104 h 1014"/>
                <a:gd name="T76" fmla="*/ 290 w 491"/>
                <a:gd name="T77" fmla="*/ 133 h 1014"/>
                <a:gd name="T78" fmla="*/ 294 w 491"/>
                <a:gd name="T79" fmla="*/ 175 h 1014"/>
                <a:gd name="T80" fmla="*/ 322 w 491"/>
                <a:gd name="T81" fmla="*/ 233 h 1014"/>
                <a:gd name="T82" fmla="*/ 331 w 491"/>
                <a:gd name="T83" fmla="*/ 298 h 1014"/>
                <a:gd name="T84" fmla="*/ 345 w 491"/>
                <a:gd name="T85" fmla="*/ 345 h 1014"/>
                <a:gd name="T86" fmla="*/ 385 w 491"/>
                <a:gd name="T87" fmla="*/ 376 h 1014"/>
                <a:gd name="T88" fmla="*/ 404 w 491"/>
                <a:gd name="T89" fmla="*/ 400 h 1014"/>
                <a:gd name="T90" fmla="*/ 383 w 491"/>
                <a:gd name="T91" fmla="*/ 453 h 1014"/>
                <a:gd name="T92" fmla="*/ 373 w 491"/>
                <a:gd name="T93" fmla="*/ 479 h 1014"/>
                <a:gd name="T94" fmla="*/ 352 w 491"/>
                <a:gd name="T95" fmla="*/ 495 h 1014"/>
                <a:gd name="T96" fmla="*/ 301 w 491"/>
                <a:gd name="T97" fmla="*/ 532 h 1014"/>
                <a:gd name="T98" fmla="*/ 276 w 491"/>
                <a:gd name="T99" fmla="*/ 549 h 1014"/>
                <a:gd name="T100" fmla="*/ 247 w 491"/>
                <a:gd name="T101" fmla="*/ 559 h 1014"/>
                <a:gd name="T102" fmla="*/ 198 w 491"/>
                <a:gd name="T103" fmla="*/ 569 h 1014"/>
                <a:gd name="T104" fmla="*/ 151 w 491"/>
                <a:gd name="T105" fmla="*/ 583 h 1014"/>
                <a:gd name="T106" fmla="*/ 112 w 491"/>
                <a:gd name="T107" fmla="*/ 601 h 10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91"/>
                <a:gd name="T163" fmla="*/ 0 h 1014"/>
                <a:gd name="T164" fmla="*/ 491 w 491"/>
                <a:gd name="T165" fmla="*/ 1014 h 10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91" h="1014">
                  <a:moveTo>
                    <a:pt x="136" y="1013"/>
                  </a:moveTo>
                  <a:lnTo>
                    <a:pt x="133" y="978"/>
                  </a:lnTo>
                  <a:lnTo>
                    <a:pt x="115" y="963"/>
                  </a:lnTo>
                  <a:lnTo>
                    <a:pt x="104" y="953"/>
                  </a:lnTo>
                  <a:lnTo>
                    <a:pt x="83" y="947"/>
                  </a:lnTo>
                  <a:lnTo>
                    <a:pt x="65" y="947"/>
                  </a:lnTo>
                  <a:lnTo>
                    <a:pt x="58" y="928"/>
                  </a:lnTo>
                  <a:lnTo>
                    <a:pt x="65" y="867"/>
                  </a:lnTo>
                  <a:lnTo>
                    <a:pt x="63" y="831"/>
                  </a:lnTo>
                  <a:lnTo>
                    <a:pt x="49" y="813"/>
                  </a:lnTo>
                  <a:lnTo>
                    <a:pt x="40" y="806"/>
                  </a:lnTo>
                  <a:lnTo>
                    <a:pt x="45" y="772"/>
                  </a:lnTo>
                  <a:lnTo>
                    <a:pt x="40" y="751"/>
                  </a:lnTo>
                  <a:lnTo>
                    <a:pt x="34" y="733"/>
                  </a:lnTo>
                  <a:lnTo>
                    <a:pt x="45" y="697"/>
                  </a:lnTo>
                  <a:lnTo>
                    <a:pt x="58" y="697"/>
                  </a:lnTo>
                  <a:lnTo>
                    <a:pt x="65" y="690"/>
                  </a:lnTo>
                  <a:lnTo>
                    <a:pt x="70" y="663"/>
                  </a:lnTo>
                  <a:lnTo>
                    <a:pt x="95" y="642"/>
                  </a:lnTo>
                  <a:lnTo>
                    <a:pt x="120" y="622"/>
                  </a:lnTo>
                  <a:lnTo>
                    <a:pt x="124" y="597"/>
                  </a:lnTo>
                  <a:lnTo>
                    <a:pt x="154" y="572"/>
                  </a:lnTo>
                  <a:lnTo>
                    <a:pt x="183" y="542"/>
                  </a:lnTo>
                  <a:lnTo>
                    <a:pt x="179" y="531"/>
                  </a:lnTo>
                  <a:lnTo>
                    <a:pt x="179" y="515"/>
                  </a:lnTo>
                  <a:lnTo>
                    <a:pt x="199" y="501"/>
                  </a:lnTo>
                  <a:lnTo>
                    <a:pt x="206" y="497"/>
                  </a:lnTo>
                  <a:lnTo>
                    <a:pt x="201" y="472"/>
                  </a:lnTo>
                  <a:lnTo>
                    <a:pt x="201" y="449"/>
                  </a:lnTo>
                  <a:lnTo>
                    <a:pt x="195" y="445"/>
                  </a:lnTo>
                  <a:lnTo>
                    <a:pt x="183" y="449"/>
                  </a:lnTo>
                  <a:lnTo>
                    <a:pt x="170" y="431"/>
                  </a:lnTo>
                  <a:lnTo>
                    <a:pt x="158" y="386"/>
                  </a:lnTo>
                  <a:lnTo>
                    <a:pt x="133" y="352"/>
                  </a:lnTo>
                  <a:lnTo>
                    <a:pt x="140" y="306"/>
                  </a:lnTo>
                  <a:lnTo>
                    <a:pt x="136" y="286"/>
                  </a:lnTo>
                  <a:lnTo>
                    <a:pt x="108" y="256"/>
                  </a:lnTo>
                  <a:lnTo>
                    <a:pt x="120" y="220"/>
                  </a:lnTo>
                  <a:lnTo>
                    <a:pt x="111" y="199"/>
                  </a:lnTo>
                  <a:lnTo>
                    <a:pt x="90" y="177"/>
                  </a:lnTo>
                  <a:lnTo>
                    <a:pt x="79" y="190"/>
                  </a:lnTo>
                  <a:lnTo>
                    <a:pt x="34" y="145"/>
                  </a:lnTo>
                  <a:lnTo>
                    <a:pt x="22" y="129"/>
                  </a:lnTo>
                  <a:lnTo>
                    <a:pt x="13" y="111"/>
                  </a:lnTo>
                  <a:lnTo>
                    <a:pt x="0" y="104"/>
                  </a:lnTo>
                  <a:lnTo>
                    <a:pt x="18" y="86"/>
                  </a:lnTo>
                  <a:lnTo>
                    <a:pt x="40" y="86"/>
                  </a:lnTo>
                  <a:lnTo>
                    <a:pt x="54" y="106"/>
                  </a:lnTo>
                  <a:lnTo>
                    <a:pt x="88" y="145"/>
                  </a:lnTo>
                  <a:lnTo>
                    <a:pt x="120" y="124"/>
                  </a:lnTo>
                  <a:lnTo>
                    <a:pt x="140" y="129"/>
                  </a:lnTo>
                  <a:lnTo>
                    <a:pt x="145" y="140"/>
                  </a:lnTo>
                  <a:lnTo>
                    <a:pt x="170" y="145"/>
                  </a:lnTo>
                  <a:lnTo>
                    <a:pt x="179" y="111"/>
                  </a:lnTo>
                  <a:lnTo>
                    <a:pt x="190" y="99"/>
                  </a:lnTo>
                  <a:lnTo>
                    <a:pt x="199" y="86"/>
                  </a:lnTo>
                  <a:lnTo>
                    <a:pt x="199" y="74"/>
                  </a:lnTo>
                  <a:lnTo>
                    <a:pt x="195" y="40"/>
                  </a:lnTo>
                  <a:lnTo>
                    <a:pt x="215" y="20"/>
                  </a:lnTo>
                  <a:lnTo>
                    <a:pt x="229" y="20"/>
                  </a:lnTo>
                  <a:lnTo>
                    <a:pt x="249" y="0"/>
                  </a:lnTo>
                  <a:lnTo>
                    <a:pt x="272" y="29"/>
                  </a:lnTo>
                  <a:lnTo>
                    <a:pt x="281" y="40"/>
                  </a:lnTo>
                  <a:lnTo>
                    <a:pt x="272" y="65"/>
                  </a:lnTo>
                  <a:lnTo>
                    <a:pt x="254" y="81"/>
                  </a:lnTo>
                  <a:lnTo>
                    <a:pt x="235" y="104"/>
                  </a:lnTo>
                  <a:lnTo>
                    <a:pt x="240" y="124"/>
                  </a:lnTo>
                  <a:lnTo>
                    <a:pt x="276" y="95"/>
                  </a:lnTo>
                  <a:lnTo>
                    <a:pt x="276" y="70"/>
                  </a:lnTo>
                  <a:lnTo>
                    <a:pt x="281" y="34"/>
                  </a:lnTo>
                  <a:lnTo>
                    <a:pt x="294" y="24"/>
                  </a:lnTo>
                  <a:lnTo>
                    <a:pt x="306" y="70"/>
                  </a:lnTo>
                  <a:lnTo>
                    <a:pt x="306" y="111"/>
                  </a:lnTo>
                  <a:lnTo>
                    <a:pt x="299" y="129"/>
                  </a:lnTo>
                  <a:lnTo>
                    <a:pt x="299" y="154"/>
                  </a:lnTo>
                  <a:lnTo>
                    <a:pt x="331" y="177"/>
                  </a:lnTo>
                  <a:lnTo>
                    <a:pt x="331" y="195"/>
                  </a:lnTo>
                  <a:lnTo>
                    <a:pt x="351" y="224"/>
                  </a:lnTo>
                  <a:lnTo>
                    <a:pt x="360" y="245"/>
                  </a:lnTo>
                  <a:lnTo>
                    <a:pt x="356" y="295"/>
                  </a:lnTo>
                  <a:lnTo>
                    <a:pt x="369" y="349"/>
                  </a:lnTo>
                  <a:lnTo>
                    <a:pt x="390" y="392"/>
                  </a:lnTo>
                  <a:lnTo>
                    <a:pt x="385" y="461"/>
                  </a:lnTo>
                  <a:lnTo>
                    <a:pt x="401" y="501"/>
                  </a:lnTo>
                  <a:lnTo>
                    <a:pt x="410" y="520"/>
                  </a:lnTo>
                  <a:lnTo>
                    <a:pt x="419" y="581"/>
                  </a:lnTo>
                  <a:lnTo>
                    <a:pt x="426" y="606"/>
                  </a:lnTo>
                  <a:lnTo>
                    <a:pt x="467" y="633"/>
                  </a:lnTo>
                  <a:lnTo>
                    <a:pt x="490" y="660"/>
                  </a:lnTo>
                  <a:lnTo>
                    <a:pt x="490" y="676"/>
                  </a:lnTo>
                  <a:lnTo>
                    <a:pt x="471" y="756"/>
                  </a:lnTo>
                  <a:lnTo>
                    <a:pt x="465" y="763"/>
                  </a:lnTo>
                  <a:lnTo>
                    <a:pt x="471" y="779"/>
                  </a:lnTo>
                  <a:lnTo>
                    <a:pt x="451" y="808"/>
                  </a:lnTo>
                  <a:lnTo>
                    <a:pt x="426" y="822"/>
                  </a:lnTo>
                  <a:lnTo>
                    <a:pt x="426" y="835"/>
                  </a:lnTo>
                  <a:lnTo>
                    <a:pt x="390" y="883"/>
                  </a:lnTo>
                  <a:lnTo>
                    <a:pt x="365" y="897"/>
                  </a:lnTo>
                  <a:lnTo>
                    <a:pt x="360" y="924"/>
                  </a:lnTo>
                  <a:lnTo>
                    <a:pt x="335" y="924"/>
                  </a:lnTo>
                  <a:lnTo>
                    <a:pt x="324" y="933"/>
                  </a:lnTo>
                  <a:lnTo>
                    <a:pt x="299" y="942"/>
                  </a:lnTo>
                  <a:lnTo>
                    <a:pt x="265" y="938"/>
                  </a:lnTo>
                  <a:lnTo>
                    <a:pt x="240" y="958"/>
                  </a:lnTo>
                  <a:lnTo>
                    <a:pt x="210" y="976"/>
                  </a:lnTo>
                  <a:lnTo>
                    <a:pt x="183" y="983"/>
                  </a:lnTo>
                  <a:lnTo>
                    <a:pt x="161" y="999"/>
                  </a:lnTo>
                  <a:lnTo>
                    <a:pt x="136" y="10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id="{9C92061F-D648-E6F6-CCAD-BDC5F5FE6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594" y="3869334"/>
              <a:ext cx="1141040" cy="533783"/>
            </a:xfrm>
            <a:custGeom>
              <a:avLst/>
              <a:gdLst>
                <a:gd name="T0" fmla="*/ 89 w 694"/>
                <a:gd name="T1" fmla="*/ 135 h 324"/>
                <a:gd name="T2" fmla="*/ 32 w 694"/>
                <a:gd name="T3" fmla="*/ 100 h 324"/>
                <a:gd name="T4" fmla="*/ 10 w 694"/>
                <a:gd name="T5" fmla="*/ 82 h 324"/>
                <a:gd name="T6" fmla="*/ 6 w 694"/>
                <a:gd name="T7" fmla="*/ 55 h 324"/>
                <a:gd name="T8" fmla="*/ 4 w 694"/>
                <a:gd name="T9" fmla="*/ 39 h 324"/>
                <a:gd name="T10" fmla="*/ 43 w 694"/>
                <a:gd name="T11" fmla="*/ 35 h 324"/>
                <a:gd name="T12" fmla="*/ 132 w 694"/>
                <a:gd name="T13" fmla="*/ 0 h 324"/>
                <a:gd name="T14" fmla="*/ 158 w 694"/>
                <a:gd name="T15" fmla="*/ 4 h 324"/>
                <a:gd name="T16" fmla="*/ 182 w 694"/>
                <a:gd name="T17" fmla="*/ 9 h 324"/>
                <a:gd name="T18" fmla="*/ 208 w 694"/>
                <a:gd name="T19" fmla="*/ 35 h 324"/>
                <a:gd name="T20" fmla="*/ 220 w 694"/>
                <a:gd name="T21" fmla="*/ 54 h 324"/>
                <a:gd name="T22" fmla="*/ 232 w 694"/>
                <a:gd name="T23" fmla="*/ 54 h 324"/>
                <a:gd name="T24" fmla="*/ 258 w 694"/>
                <a:gd name="T25" fmla="*/ 47 h 324"/>
                <a:gd name="T26" fmla="*/ 288 w 694"/>
                <a:gd name="T27" fmla="*/ 67 h 324"/>
                <a:gd name="T28" fmla="*/ 324 w 694"/>
                <a:gd name="T29" fmla="*/ 80 h 324"/>
                <a:gd name="T30" fmla="*/ 359 w 694"/>
                <a:gd name="T31" fmla="*/ 77 h 324"/>
                <a:gd name="T32" fmla="*/ 384 w 694"/>
                <a:gd name="T33" fmla="*/ 95 h 324"/>
                <a:gd name="T34" fmla="*/ 407 w 694"/>
                <a:gd name="T35" fmla="*/ 91 h 324"/>
                <a:gd name="T36" fmla="*/ 446 w 694"/>
                <a:gd name="T37" fmla="*/ 113 h 324"/>
                <a:gd name="T38" fmla="*/ 462 w 694"/>
                <a:gd name="T39" fmla="*/ 106 h 324"/>
                <a:gd name="T40" fmla="*/ 501 w 694"/>
                <a:gd name="T41" fmla="*/ 111 h 324"/>
                <a:gd name="T42" fmla="*/ 567 w 694"/>
                <a:gd name="T43" fmla="*/ 121 h 324"/>
                <a:gd name="T44" fmla="*/ 536 w 694"/>
                <a:gd name="T45" fmla="*/ 145 h 324"/>
                <a:gd name="T46" fmla="*/ 535 w 694"/>
                <a:gd name="T47" fmla="*/ 161 h 324"/>
                <a:gd name="T48" fmla="*/ 508 w 694"/>
                <a:gd name="T49" fmla="*/ 151 h 324"/>
                <a:gd name="T50" fmla="*/ 456 w 694"/>
                <a:gd name="T51" fmla="*/ 157 h 324"/>
                <a:gd name="T52" fmla="*/ 438 w 694"/>
                <a:gd name="T53" fmla="*/ 172 h 324"/>
                <a:gd name="T54" fmla="*/ 409 w 694"/>
                <a:gd name="T55" fmla="*/ 179 h 324"/>
                <a:gd name="T56" fmla="*/ 386 w 694"/>
                <a:gd name="T57" fmla="*/ 172 h 324"/>
                <a:gd name="T58" fmla="*/ 332 w 694"/>
                <a:gd name="T59" fmla="*/ 191 h 324"/>
                <a:gd name="T60" fmla="*/ 288 w 694"/>
                <a:gd name="T61" fmla="*/ 191 h 324"/>
                <a:gd name="T62" fmla="*/ 267 w 694"/>
                <a:gd name="T63" fmla="*/ 182 h 324"/>
                <a:gd name="T64" fmla="*/ 253 w 694"/>
                <a:gd name="T65" fmla="*/ 174 h 324"/>
                <a:gd name="T66" fmla="*/ 243 w 694"/>
                <a:gd name="T67" fmla="*/ 161 h 324"/>
                <a:gd name="T68" fmla="*/ 220 w 694"/>
                <a:gd name="T69" fmla="*/ 137 h 324"/>
                <a:gd name="T70" fmla="*/ 192 w 694"/>
                <a:gd name="T71" fmla="*/ 145 h 324"/>
                <a:gd name="T72" fmla="*/ 148 w 694"/>
                <a:gd name="T73" fmla="*/ 133 h 324"/>
                <a:gd name="T74" fmla="*/ 132 w 694"/>
                <a:gd name="T75" fmla="*/ 144 h 324"/>
                <a:gd name="T76" fmla="*/ 104 w 694"/>
                <a:gd name="T77" fmla="*/ 145 h 32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94"/>
                <a:gd name="T118" fmla="*/ 0 h 324"/>
                <a:gd name="T119" fmla="*/ 694 w 694"/>
                <a:gd name="T120" fmla="*/ 324 h 32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94" h="324">
                  <a:moveTo>
                    <a:pt x="111" y="238"/>
                  </a:moveTo>
                  <a:lnTo>
                    <a:pt x="109" y="225"/>
                  </a:lnTo>
                  <a:lnTo>
                    <a:pt x="93" y="216"/>
                  </a:lnTo>
                  <a:lnTo>
                    <a:pt x="40" y="168"/>
                  </a:lnTo>
                  <a:lnTo>
                    <a:pt x="38" y="141"/>
                  </a:lnTo>
                  <a:lnTo>
                    <a:pt x="13" y="138"/>
                  </a:lnTo>
                  <a:lnTo>
                    <a:pt x="15" y="116"/>
                  </a:lnTo>
                  <a:lnTo>
                    <a:pt x="6" y="93"/>
                  </a:lnTo>
                  <a:lnTo>
                    <a:pt x="0" y="79"/>
                  </a:lnTo>
                  <a:lnTo>
                    <a:pt x="4" y="65"/>
                  </a:lnTo>
                  <a:lnTo>
                    <a:pt x="22" y="65"/>
                  </a:lnTo>
                  <a:lnTo>
                    <a:pt x="52" y="59"/>
                  </a:lnTo>
                  <a:lnTo>
                    <a:pt x="143" y="13"/>
                  </a:lnTo>
                  <a:lnTo>
                    <a:pt x="161" y="0"/>
                  </a:lnTo>
                  <a:lnTo>
                    <a:pt x="172" y="15"/>
                  </a:lnTo>
                  <a:lnTo>
                    <a:pt x="193" y="6"/>
                  </a:lnTo>
                  <a:lnTo>
                    <a:pt x="211" y="9"/>
                  </a:lnTo>
                  <a:lnTo>
                    <a:pt x="222" y="15"/>
                  </a:lnTo>
                  <a:lnTo>
                    <a:pt x="222" y="38"/>
                  </a:lnTo>
                  <a:lnTo>
                    <a:pt x="254" y="59"/>
                  </a:lnTo>
                  <a:lnTo>
                    <a:pt x="256" y="72"/>
                  </a:lnTo>
                  <a:lnTo>
                    <a:pt x="268" y="90"/>
                  </a:lnTo>
                  <a:lnTo>
                    <a:pt x="277" y="97"/>
                  </a:lnTo>
                  <a:lnTo>
                    <a:pt x="284" y="90"/>
                  </a:lnTo>
                  <a:lnTo>
                    <a:pt x="306" y="77"/>
                  </a:lnTo>
                  <a:lnTo>
                    <a:pt x="315" y="79"/>
                  </a:lnTo>
                  <a:lnTo>
                    <a:pt x="345" y="113"/>
                  </a:lnTo>
                  <a:lnTo>
                    <a:pt x="352" y="111"/>
                  </a:lnTo>
                  <a:lnTo>
                    <a:pt x="383" y="129"/>
                  </a:lnTo>
                  <a:lnTo>
                    <a:pt x="397" y="134"/>
                  </a:lnTo>
                  <a:lnTo>
                    <a:pt x="418" y="127"/>
                  </a:lnTo>
                  <a:lnTo>
                    <a:pt x="438" y="127"/>
                  </a:lnTo>
                  <a:lnTo>
                    <a:pt x="463" y="145"/>
                  </a:lnTo>
                  <a:lnTo>
                    <a:pt x="470" y="159"/>
                  </a:lnTo>
                  <a:lnTo>
                    <a:pt x="483" y="147"/>
                  </a:lnTo>
                  <a:lnTo>
                    <a:pt x="497" y="152"/>
                  </a:lnTo>
                  <a:lnTo>
                    <a:pt x="520" y="177"/>
                  </a:lnTo>
                  <a:lnTo>
                    <a:pt x="545" y="188"/>
                  </a:lnTo>
                  <a:lnTo>
                    <a:pt x="554" y="191"/>
                  </a:lnTo>
                  <a:lnTo>
                    <a:pt x="565" y="179"/>
                  </a:lnTo>
                  <a:lnTo>
                    <a:pt x="579" y="175"/>
                  </a:lnTo>
                  <a:lnTo>
                    <a:pt x="613" y="184"/>
                  </a:lnTo>
                  <a:lnTo>
                    <a:pt x="656" y="193"/>
                  </a:lnTo>
                  <a:lnTo>
                    <a:pt x="693" y="204"/>
                  </a:lnTo>
                  <a:lnTo>
                    <a:pt x="681" y="218"/>
                  </a:lnTo>
                  <a:lnTo>
                    <a:pt x="656" y="243"/>
                  </a:lnTo>
                  <a:lnTo>
                    <a:pt x="652" y="250"/>
                  </a:lnTo>
                  <a:lnTo>
                    <a:pt x="654" y="268"/>
                  </a:lnTo>
                  <a:lnTo>
                    <a:pt x="636" y="268"/>
                  </a:lnTo>
                  <a:lnTo>
                    <a:pt x="620" y="254"/>
                  </a:lnTo>
                  <a:lnTo>
                    <a:pt x="604" y="250"/>
                  </a:lnTo>
                  <a:lnTo>
                    <a:pt x="558" y="261"/>
                  </a:lnTo>
                  <a:lnTo>
                    <a:pt x="549" y="270"/>
                  </a:lnTo>
                  <a:lnTo>
                    <a:pt x="536" y="286"/>
                  </a:lnTo>
                  <a:lnTo>
                    <a:pt x="513" y="300"/>
                  </a:lnTo>
                  <a:lnTo>
                    <a:pt x="499" y="300"/>
                  </a:lnTo>
                  <a:lnTo>
                    <a:pt x="483" y="288"/>
                  </a:lnTo>
                  <a:lnTo>
                    <a:pt x="472" y="288"/>
                  </a:lnTo>
                  <a:lnTo>
                    <a:pt x="427" y="309"/>
                  </a:lnTo>
                  <a:lnTo>
                    <a:pt x="406" y="320"/>
                  </a:lnTo>
                  <a:lnTo>
                    <a:pt x="388" y="323"/>
                  </a:lnTo>
                  <a:lnTo>
                    <a:pt x="352" y="320"/>
                  </a:lnTo>
                  <a:lnTo>
                    <a:pt x="338" y="320"/>
                  </a:lnTo>
                  <a:lnTo>
                    <a:pt x="327" y="304"/>
                  </a:lnTo>
                  <a:lnTo>
                    <a:pt x="320" y="297"/>
                  </a:lnTo>
                  <a:lnTo>
                    <a:pt x="309" y="291"/>
                  </a:lnTo>
                  <a:lnTo>
                    <a:pt x="302" y="284"/>
                  </a:lnTo>
                  <a:lnTo>
                    <a:pt x="297" y="268"/>
                  </a:lnTo>
                  <a:lnTo>
                    <a:pt x="297" y="247"/>
                  </a:lnTo>
                  <a:lnTo>
                    <a:pt x="268" y="229"/>
                  </a:lnTo>
                  <a:lnTo>
                    <a:pt x="249" y="238"/>
                  </a:lnTo>
                  <a:lnTo>
                    <a:pt x="234" y="243"/>
                  </a:lnTo>
                  <a:lnTo>
                    <a:pt x="222" y="220"/>
                  </a:lnTo>
                  <a:lnTo>
                    <a:pt x="181" y="222"/>
                  </a:lnTo>
                  <a:lnTo>
                    <a:pt x="170" y="232"/>
                  </a:lnTo>
                  <a:lnTo>
                    <a:pt x="161" y="241"/>
                  </a:lnTo>
                  <a:lnTo>
                    <a:pt x="145" y="241"/>
                  </a:lnTo>
                  <a:lnTo>
                    <a:pt x="127" y="243"/>
                  </a:lnTo>
                  <a:lnTo>
                    <a:pt x="111" y="23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87AFE571-C255-C4B2-D449-831EBB28D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205" y="4624122"/>
              <a:ext cx="677708" cy="618065"/>
            </a:xfrm>
            <a:custGeom>
              <a:avLst/>
              <a:gdLst>
                <a:gd name="T0" fmla="*/ 9 w 411"/>
                <a:gd name="T1" fmla="*/ 68 h 376"/>
                <a:gd name="T2" fmla="*/ 21 w 411"/>
                <a:gd name="T3" fmla="*/ 85 h 376"/>
                <a:gd name="T4" fmla="*/ 37 w 411"/>
                <a:gd name="T5" fmla="*/ 83 h 376"/>
                <a:gd name="T6" fmla="*/ 52 w 411"/>
                <a:gd name="T7" fmla="*/ 66 h 376"/>
                <a:gd name="T8" fmla="*/ 77 w 411"/>
                <a:gd name="T9" fmla="*/ 75 h 376"/>
                <a:gd name="T10" fmla="*/ 83 w 411"/>
                <a:gd name="T11" fmla="*/ 90 h 376"/>
                <a:gd name="T12" fmla="*/ 93 w 411"/>
                <a:gd name="T13" fmla="*/ 111 h 376"/>
                <a:gd name="T14" fmla="*/ 107 w 411"/>
                <a:gd name="T15" fmla="*/ 125 h 376"/>
                <a:gd name="T16" fmla="*/ 98 w 411"/>
                <a:gd name="T17" fmla="*/ 132 h 376"/>
                <a:gd name="T18" fmla="*/ 151 w 411"/>
                <a:gd name="T19" fmla="*/ 173 h 376"/>
                <a:gd name="T20" fmla="*/ 173 w 411"/>
                <a:gd name="T21" fmla="*/ 175 h 376"/>
                <a:gd name="T22" fmla="*/ 213 w 411"/>
                <a:gd name="T23" fmla="*/ 194 h 376"/>
                <a:gd name="T24" fmla="*/ 222 w 411"/>
                <a:gd name="T25" fmla="*/ 209 h 376"/>
                <a:gd name="T26" fmla="*/ 232 w 411"/>
                <a:gd name="T27" fmla="*/ 207 h 376"/>
                <a:gd name="T28" fmla="*/ 254 w 411"/>
                <a:gd name="T29" fmla="*/ 217 h 376"/>
                <a:gd name="T30" fmla="*/ 263 w 411"/>
                <a:gd name="T31" fmla="*/ 214 h 376"/>
                <a:gd name="T32" fmla="*/ 269 w 411"/>
                <a:gd name="T33" fmla="*/ 201 h 376"/>
                <a:gd name="T34" fmla="*/ 253 w 411"/>
                <a:gd name="T35" fmla="*/ 183 h 376"/>
                <a:gd name="T36" fmla="*/ 213 w 411"/>
                <a:gd name="T37" fmla="*/ 154 h 376"/>
                <a:gd name="T38" fmla="*/ 197 w 411"/>
                <a:gd name="T39" fmla="*/ 152 h 376"/>
                <a:gd name="T40" fmla="*/ 185 w 411"/>
                <a:gd name="T41" fmla="*/ 144 h 376"/>
                <a:gd name="T42" fmla="*/ 173 w 411"/>
                <a:gd name="T43" fmla="*/ 130 h 376"/>
                <a:gd name="T44" fmla="*/ 156 w 411"/>
                <a:gd name="T45" fmla="*/ 111 h 376"/>
                <a:gd name="T46" fmla="*/ 128 w 411"/>
                <a:gd name="T47" fmla="*/ 83 h 376"/>
                <a:gd name="T48" fmla="*/ 143 w 411"/>
                <a:gd name="T49" fmla="*/ 80 h 376"/>
                <a:gd name="T50" fmla="*/ 207 w 411"/>
                <a:gd name="T51" fmla="*/ 68 h 376"/>
                <a:gd name="T52" fmla="*/ 235 w 411"/>
                <a:gd name="T53" fmla="*/ 80 h 376"/>
                <a:gd name="T54" fmla="*/ 248 w 411"/>
                <a:gd name="T55" fmla="*/ 80 h 376"/>
                <a:gd name="T56" fmla="*/ 275 w 411"/>
                <a:gd name="T57" fmla="*/ 82 h 376"/>
                <a:gd name="T58" fmla="*/ 310 w 411"/>
                <a:gd name="T59" fmla="*/ 80 h 376"/>
                <a:gd name="T60" fmla="*/ 333 w 411"/>
                <a:gd name="T61" fmla="*/ 90 h 376"/>
                <a:gd name="T62" fmla="*/ 340 w 411"/>
                <a:gd name="T63" fmla="*/ 75 h 376"/>
                <a:gd name="T64" fmla="*/ 322 w 411"/>
                <a:gd name="T65" fmla="*/ 61 h 376"/>
                <a:gd name="T66" fmla="*/ 320 w 411"/>
                <a:gd name="T67" fmla="*/ 47 h 376"/>
                <a:gd name="T68" fmla="*/ 307 w 411"/>
                <a:gd name="T69" fmla="*/ 36 h 376"/>
                <a:gd name="T70" fmla="*/ 290 w 411"/>
                <a:gd name="T71" fmla="*/ 39 h 376"/>
                <a:gd name="T72" fmla="*/ 273 w 411"/>
                <a:gd name="T73" fmla="*/ 42 h 376"/>
                <a:gd name="T74" fmla="*/ 246 w 411"/>
                <a:gd name="T75" fmla="*/ 28 h 376"/>
                <a:gd name="T76" fmla="*/ 224 w 411"/>
                <a:gd name="T77" fmla="*/ 22 h 376"/>
                <a:gd name="T78" fmla="*/ 185 w 411"/>
                <a:gd name="T79" fmla="*/ 0 h 376"/>
                <a:gd name="T80" fmla="*/ 147 w 411"/>
                <a:gd name="T81" fmla="*/ 16 h 376"/>
                <a:gd name="T82" fmla="*/ 135 w 411"/>
                <a:gd name="T83" fmla="*/ 30 h 376"/>
                <a:gd name="T84" fmla="*/ 75 w 411"/>
                <a:gd name="T85" fmla="*/ 54 h 376"/>
                <a:gd name="T86" fmla="*/ 37 w 411"/>
                <a:gd name="T87" fmla="*/ 54 h 376"/>
                <a:gd name="T88" fmla="*/ 0 w 411"/>
                <a:gd name="T89" fmla="*/ 54 h 3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1"/>
                <a:gd name="T136" fmla="*/ 0 h 376"/>
                <a:gd name="T137" fmla="*/ 411 w 411"/>
                <a:gd name="T138" fmla="*/ 376 h 3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1" h="376">
                  <a:moveTo>
                    <a:pt x="0" y="90"/>
                  </a:moveTo>
                  <a:lnTo>
                    <a:pt x="9" y="115"/>
                  </a:lnTo>
                  <a:lnTo>
                    <a:pt x="18" y="134"/>
                  </a:lnTo>
                  <a:lnTo>
                    <a:pt x="25" y="145"/>
                  </a:lnTo>
                  <a:lnTo>
                    <a:pt x="34" y="147"/>
                  </a:lnTo>
                  <a:lnTo>
                    <a:pt x="45" y="140"/>
                  </a:lnTo>
                  <a:lnTo>
                    <a:pt x="52" y="129"/>
                  </a:lnTo>
                  <a:lnTo>
                    <a:pt x="63" y="111"/>
                  </a:lnTo>
                  <a:lnTo>
                    <a:pt x="77" y="120"/>
                  </a:lnTo>
                  <a:lnTo>
                    <a:pt x="93" y="125"/>
                  </a:lnTo>
                  <a:lnTo>
                    <a:pt x="102" y="131"/>
                  </a:lnTo>
                  <a:lnTo>
                    <a:pt x="100" y="152"/>
                  </a:lnTo>
                  <a:lnTo>
                    <a:pt x="100" y="165"/>
                  </a:lnTo>
                  <a:lnTo>
                    <a:pt x="113" y="188"/>
                  </a:lnTo>
                  <a:lnTo>
                    <a:pt x="132" y="206"/>
                  </a:lnTo>
                  <a:lnTo>
                    <a:pt x="129" y="211"/>
                  </a:lnTo>
                  <a:lnTo>
                    <a:pt x="109" y="211"/>
                  </a:lnTo>
                  <a:lnTo>
                    <a:pt x="118" y="222"/>
                  </a:lnTo>
                  <a:lnTo>
                    <a:pt x="175" y="286"/>
                  </a:lnTo>
                  <a:lnTo>
                    <a:pt x="182" y="290"/>
                  </a:lnTo>
                  <a:lnTo>
                    <a:pt x="198" y="290"/>
                  </a:lnTo>
                  <a:lnTo>
                    <a:pt x="209" y="295"/>
                  </a:lnTo>
                  <a:lnTo>
                    <a:pt x="234" y="306"/>
                  </a:lnTo>
                  <a:lnTo>
                    <a:pt x="257" y="327"/>
                  </a:lnTo>
                  <a:lnTo>
                    <a:pt x="261" y="336"/>
                  </a:lnTo>
                  <a:lnTo>
                    <a:pt x="268" y="352"/>
                  </a:lnTo>
                  <a:lnTo>
                    <a:pt x="275" y="350"/>
                  </a:lnTo>
                  <a:lnTo>
                    <a:pt x="280" y="350"/>
                  </a:lnTo>
                  <a:lnTo>
                    <a:pt x="298" y="356"/>
                  </a:lnTo>
                  <a:lnTo>
                    <a:pt x="307" y="365"/>
                  </a:lnTo>
                  <a:lnTo>
                    <a:pt x="316" y="375"/>
                  </a:lnTo>
                  <a:lnTo>
                    <a:pt x="318" y="361"/>
                  </a:lnTo>
                  <a:lnTo>
                    <a:pt x="318" y="350"/>
                  </a:lnTo>
                  <a:lnTo>
                    <a:pt x="325" y="338"/>
                  </a:lnTo>
                  <a:lnTo>
                    <a:pt x="321" y="327"/>
                  </a:lnTo>
                  <a:lnTo>
                    <a:pt x="305" y="309"/>
                  </a:lnTo>
                  <a:lnTo>
                    <a:pt x="275" y="275"/>
                  </a:lnTo>
                  <a:lnTo>
                    <a:pt x="257" y="261"/>
                  </a:lnTo>
                  <a:lnTo>
                    <a:pt x="250" y="254"/>
                  </a:lnTo>
                  <a:lnTo>
                    <a:pt x="239" y="256"/>
                  </a:lnTo>
                  <a:lnTo>
                    <a:pt x="225" y="243"/>
                  </a:lnTo>
                  <a:lnTo>
                    <a:pt x="223" y="243"/>
                  </a:lnTo>
                  <a:lnTo>
                    <a:pt x="214" y="236"/>
                  </a:lnTo>
                  <a:lnTo>
                    <a:pt x="209" y="220"/>
                  </a:lnTo>
                  <a:lnTo>
                    <a:pt x="205" y="206"/>
                  </a:lnTo>
                  <a:lnTo>
                    <a:pt x="189" y="186"/>
                  </a:lnTo>
                  <a:lnTo>
                    <a:pt x="157" y="150"/>
                  </a:lnTo>
                  <a:lnTo>
                    <a:pt x="154" y="140"/>
                  </a:lnTo>
                  <a:lnTo>
                    <a:pt x="157" y="136"/>
                  </a:lnTo>
                  <a:lnTo>
                    <a:pt x="173" y="134"/>
                  </a:lnTo>
                  <a:lnTo>
                    <a:pt x="218" y="147"/>
                  </a:lnTo>
                  <a:lnTo>
                    <a:pt x="250" y="115"/>
                  </a:lnTo>
                  <a:lnTo>
                    <a:pt x="275" y="136"/>
                  </a:lnTo>
                  <a:lnTo>
                    <a:pt x="284" y="136"/>
                  </a:lnTo>
                  <a:lnTo>
                    <a:pt x="291" y="145"/>
                  </a:lnTo>
                  <a:lnTo>
                    <a:pt x="300" y="136"/>
                  </a:lnTo>
                  <a:lnTo>
                    <a:pt x="316" y="136"/>
                  </a:lnTo>
                  <a:lnTo>
                    <a:pt x="332" y="138"/>
                  </a:lnTo>
                  <a:lnTo>
                    <a:pt x="353" y="129"/>
                  </a:lnTo>
                  <a:lnTo>
                    <a:pt x="375" y="136"/>
                  </a:lnTo>
                  <a:lnTo>
                    <a:pt x="387" y="147"/>
                  </a:lnTo>
                  <a:lnTo>
                    <a:pt x="403" y="152"/>
                  </a:lnTo>
                  <a:lnTo>
                    <a:pt x="403" y="140"/>
                  </a:lnTo>
                  <a:lnTo>
                    <a:pt x="410" y="125"/>
                  </a:lnTo>
                  <a:lnTo>
                    <a:pt x="403" y="115"/>
                  </a:lnTo>
                  <a:lnTo>
                    <a:pt x="389" y="102"/>
                  </a:lnTo>
                  <a:lnTo>
                    <a:pt x="387" y="88"/>
                  </a:lnTo>
                  <a:lnTo>
                    <a:pt x="387" y="77"/>
                  </a:lnTo>
                  <a:lnTo>
                    <a:pt x="389" y="65"/>
                  </a:lnTo>
                  <a:lnTo>
                    <a:pt x="371" y="61"/>
                  </a:lnTo>
                  <a:lnTo>
                    <a:pt x="362" y="59"/>
                  </a:lnTo>
                  <a:lnTo>
                    <a:pt x="350" y="65"/>
                  </a:lnTo>
                  <a:lnTo>
                    <a:pt x="339" y="72"/>
                  </a:lnTo>
                  <a:lnTo>
                    <a:pt x="330" y="72"/>
                  </a:lnTo>
                  <a:lnTo>
                    <a:pt x="312" y="56"/>
                  </a:lnTo>
                  <a:lnTo>
                    <a:pt x="298" y="47"/>
                  </a:lnTo>
                  <a:lnTo>
                    <a:pt x="282" y="50"/>
                  </a:lnTo>
                  <a:lnTo>
                    <a:pt x="271" y="38"/>
                  </a:lnTo>
                  <a:lnTo>
                    <a:pt x="236" y="2"/>
                  </a:lnTo>
                  <a:lnTo>
                    <a:pt x="223" y="0"/>
                  </a:lnTo>
                  <a:lnTo>
                    <a:pt x="200" y="29"/>
                  </a:lnTo>
                  <a:lnTo>
                    <a:pt x="177" y="27"/>
                  </a:lnTo>
                  <a:lnTo>
                    <a:pt x="166" y="38"/>
                  </a:lnTo>
                  <a:lnTo>
                    <a:pt x="164" y="50"/>
                  </a:lnTo>
                  <a:lnTo>
                    <a:pt x="118" y="97"/>
                  </a:lnTo>
                  <a:lnTo>
                    <a:pt x="91" y="90"/>
                  </a:lnTo>
                  <a:lnTo>
                    <a:pt x="61" y="84"/>
                  </a:lnTo>
                  <a:lnTo>
                    <a:pt x="45" y="90"/>
                  </a:lnTo>
                  <a:lnTo>
                    <a:pt x="27" y="97"/>
                  </a:lnTo>
                  <a:lnTo>
                    <a:pt x="0" y="9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02764AA8-AF76-B6AE-D276-57FA15BBD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035" y="5953898"/>
              <a:ext cx="65696" cy="58061"/>
            </a:xfrm>
            <a:custGeom>
              <a:avLst/>
              <a:gdLst>
                <a:gd name="T0" fmla="*/ 23 w 39"/>
                <a:gd name="T1" fmla="*/ 0 h 36"/>
                <a:gd name="T2" fmla="*/ 34 w 39"/>
                <a:gd name="T3" fmla="*/ 4 h 36"/>
                <a:gd name="T4" fmla="*/ 30 w 39"/>
                <a:gd name="T5" fmla="*/ 13 h 36"/>
                <a:gd name="T6" fmla="*/ 34 w 39"/>
                <a:gd name="T7" fmla="*/ 18 h 36"/>
                <a:gd name="T8" fmla="*/ 23 w 39"/>
                <a:gd name="T9" fmla="*/ 19 h 36"/>
                <a:gd name="T10" fmla="*/ 10 w 39"/>
                <a:gd name="T11" fmla="*/ 18 h 36"/>
                <a:gd name="T12" fmla="*/ 0 w 39"/>
                <a:gd name="T13" fmla="*/ 11 h 36"/>
                <a:gd name="T14" fmla="*/ 23 w 39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36"/>
                <a:gd name="T26" fmla="*/ 39 w 39"/>
                <a:gd name="T27" fmla="*/ 36 h 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36">
                  <a:moveTo>
                    <a:pt x="27" y="0"/>
                  </a:moveTo>
                  <a:lnTo>
                    <a:pt x="38" y="8"/>
                  </a:lnTo>
                  <a:lnTo>
                    <a:pt x="34" y="23"/>
                  </a:lnTo>
                  <a:lnTo>
                    <a:pt x="38" y="32"/>
                  </a:lnTo>
                  <a:lnTo>
                    <a:pt x="27" y="35"/>
                  </a:lnTo>
                  <a:lnTo>
                    <a:pt x="10" y="32"/>
                  </a:lnTo>
                  <a:lnTo>
                    <a:pt x="0" y="20"/>
                  </a:lnTo>
                  <a:lnTo>
                    <a:pt x="27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554DC0D7-D1DF-DC6A-93F6-27EAF9648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664" y="5970754"/>
              <a:ext cx="340583" cy="297795"/>
            </a:xfrm>
            <a:custGeom>
              <a:avLst/>
              <a:gdLst>
                <a:gd name="T0" fmla="*/ 25 w 207"/>
                <a:gd name="T1" fmla="*/ 4 h 181"/>
                <a:gd name="T2" fmla="*/ 14 w 207"/>
                <a:gd name="T3" fmla="*/ 7 h 181"/>
                <a:gd name="T4" fmla="*/ 18 w 207"/>
                <a:gd name="T5" fmla="*/ 13 h 181"/>
                <a:gd name="T6" fmla="*/ 10 w 207"/>
                <a:gd name="T7" fmla="*/ 19 h 181"/>
                <a:gd name="T8" fmla="*/ 4 w 207"/>
                <a:gd name="T9" fmla="*/ 19 h 181"/>
                <a:gd name="T10" fmla="*/ 0 w 207"/>
                <a:gd name="T11" fmla="*/ 22 h 181"/>
                <a:gd name="T12" fmla="*/ 2 w 207"/>
                <a:gd name="T13" fmla="*/ 31 h 181"/>
                <a:gd name="T14" fmla="*/ 29 w 207"/>
                <a:gd name="T15" fmla="*/ 37 h 181"/>
                <a:gd name="T16" fmla="*/ 35 w 207"/>
                <a:gd name="T17" fmla="*/ 54 h 181"/>
                <a:gd name="T18" fmla="*/ 43 w 207"/>
                <a:gd name="T19" fmla="*/ 76 h 181"/>
                <a:gd name="T20" fmla="*/ 54 w 207"/>
                <a:gd name="T21" fmla="*/ 86 h 181"/>
                <a:gd name="T22" fmla="*/ 66 w 207"/>
                <a:gd name="T23" fmla="*/ 79 h 181"/>
                <a:gd name="T24" fmla="*/ 82 w 207"/>
                <a:gd name="T25" fmla="*/ 92 h 181"/>
                <a:gd name="T26" fmla="*/ 98 w 207"/>
                <a:gd name="T27" fmla="*/ 107 h 181"/>
                <a:gd name="T28" fmla="*/ 103 w 207"/>
                <a:gd name="T29" fmla="*/ 97 h 181"/>
                <a:gd name="T30" fmla="*/ 99 w 207"/>
                <a:gd name="T31" fmla="*/ 88 h 181"/>
                <a:gd name="T32" fmla="*/ 105 w 207"/>
                <a:gd name="T33" fmla="*/ 86 h 181"/>
                <a:gd name="T34" fmla="*/ 128 w 207"/>
                <a:gd name="T35" fmla="*/ 98 h 181"/>
                <a:gd name="T36" fmla="*/ 137 w 207"/>
                <a:gd name="T37" fmla="*/ 95 h 181"/>
                <a:gd name="T38" fmla="*/ 139 w 207"/>
                <a:gd name="T39" fmla="*/ 90 h 181"/>
                <a:gd name="T40" fmla="*/ 128 w 207"/>
                <a:gd name="T41" fmla="*/ 73 h 181"/>
                <a:gd name="T42" fmla="*/ 128 w 207"/>
                <a:gd name="T43" fmla="*/ 69 h 181"/>
                <a:gd name="T44" fmla="*/ 116 w 207"/>
                <a:gd name="T45" fmla="*/ 56 h 181"/>
                <a:gd name="T46" fmla="*/ 110 w 207"/>
                <a:gd name="T47" fmla="*/ 46 h 181"/>
                <a:gd name="T48" fmla="*/ 116 w 207"/>
                <a:gd name="T49" fmla="*/ 46 h 181"/>
                <a:gd name="T50" fmla="*/ 128 w 207"/>
                <a:gd name="T51" fmla="*/ 47 h 181"/>
                <a:gd name="T52" fmla="*/ 146 w 207"/>
                <a:gd name="T53" fmla="*/ 57 h 181"/>
                <a:gd name="T54" fmla="*/ 153 w 207"/>
                <a:gd name="T55" fmla="*/ 49 h 181"/>
                <a:gd name="T56" fmla="*/ 167 w 207"/>
                <a:gd name="T57" fmla="*/ 51 h 181"/>
                <a:gd name="T58" fmla="*/ 169 w 207"/>
                <a:gd name="T59" fmla="*/ 47 h 181"/>
                <a:gd name="T60" fmla="*/ 151 w 207"/>
                <a:gd name="T61" fmla="*/ 33 h 181"/>
                <a:gd name="T62" fmla="*/ 139 w 207"/>
                <a:gd name="T63" fmla="*/ 35 h 181"/>
                <a:gd name="T64" fmla="*/ 134 w 207"/>
                <a:gd name="T65" fmla="*/ 29 h 181"/>
                <a:gd name="T66" fmla="*/ 128 w 207"/>
                <a:gd name="T67" fmla="*/ 17 h 181"/>
                <a:gd name="T68" fmla="*/ 120 w 207"/>
                <a:gd name="T69" fmla="*/ 22 h 181"/>
                <a:gd name="T70" fmla="*/ 103 w 207"/>
                <a:gd name="T71" fmla="*/ 17 h 181"/>
                <a:gd name="T72" fmla="*/ 92 w 207"/>
                <a:gd name="T73" fmla="*/ 4 h 181"/>
                <a:gd name="T74" fmla="*/ 70 w 207"/>
                <a:gd name="T75" fmla="*/ 5 h 181"/>
                <a:gd name="T76" fmla="*/ 56 w 207"/>
                <a:gd name="T77" fmla="*/ 7 h 181"/>
                <a:gd name="T78" fmla="*/ 45 w 207"/>
                <a:gd name="T79" fmla="*/ 0 h 181"/>
                <a:gd name="T80" fmla="*/ 37 w 207"/>
                <a:gd name="T81" fmla="*/ 4 h 181"/>
                <a:gd name="T82" fmla="*/ 25 w 207"/>
                <a:gd name="T83" fmla="*/ 4 h 1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7"/>
                <a:gd name="T127" fmla="*/ 0 h 181"/>
                <a:gd name="T128" fmla="*/ 207 w 207"/>
                <a:gd name="T129" fmla="*/ 181 h 1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7" h="181">
                  <a:moveTo>
                    <a:pt x="29" y="6"/>
                  </a:moveTo>
                  <a:lnTo>
                    <a:pt x="18" y="11"/>
                  </a:lnTo>
                  <a:lnTo>
                    <a:pt x="22" y="22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8"/>
                  </a:lnTo>
                  <a:lnTo>
                    <a:pt x="2" y="51"/>
                  </a:lnTo>
                  <a:lnTo>
                    <a:pt x="36" y="63"/>
                  </a:lnTo>
                  <a:lnTo>
                    <a:pt x="43" y="90"/>
                  </a:lnTo>
                  <a:lnTo>
                    <a:pt x="52" y="126"/>
                  </a:lnTo>
                  <a:lnTo>
                    <a:pt x="66" y="144"/>
                  </a:lnTo>
                  <a:lnTo>
                    <a:pt x="80" y="132"/>
                  </a:lnTo>
                  <a:lnTo>
                    <a:pt x="100" y="155"/>
                  </a:lnTo>
                  <a:lnTo>
                    <a:pt x="119" y="180"/>
                  </a:lnTo>
                  <a:lnTo>
                    <a:pt x="125" y="162"/>
                  </a:lnTo>
                  <a:lnTo>
                    <a:pt x="121" y="148"/>
                  </a:lnTo>
                  <a:lnTo>
                    <a:pt x="128" y="144"/>
                  </a:lnTo>
                  <a:lnTo>
                    <a:pt x="157" y="166"/>
                  </a:lnTo>
                  <a:lnTo>
                    <a:pt x="167" y="159"/>
                  </a:lnTo>
                  <a:lnTo>
                    <a:pt x="169" y="150"/>
                  </a:lnTo>
                  <a:lnTo>
                    <a:pt x="155" y="123"/>
                  </a:lnTo>
                  <a:lnTo>
                    <a:pt x="155" y="117"/>
                  </a:lnTo>
                  <a:lnTo>
                    <a:pt x="141" y="94"/>
                  </a:lnTo>
                  <a:lnTo>
                    <a:pt x="135" y="76"/>
                  </a:lnTo>
                  <a:lnTo>
                    <a:pt x="141" y="76"/>
                  </a:lnTo>
                  <a:lnTo>
                    <a:pt x="157" y="78"/>
                  </a:lnTo>
                  <a:lnTo>
                    <a:pt x="178" y="96"/>
                  </a:lnTo>
                  <a:lnTo>
                    <a:pt x="187" y="83"/>
                  </a:lnTo>
                  <a:lnTo>
                    <a:pt x="203" y="85"/>
                  </a:lnTo>
                  <a:lnTo>
                    <a:pt x="206" y="81"/>
                  </a:lnTo>
                  <a:lnTo>
                    <a:pt x="185" y="56"/>
                  </a:lnTo>
                  <a:lnTo>
                    <a:pt x="169" y="58"/>
                  </a:lnTo>
                  <a:lnTo>
                    <a:pt x="164" y="49"/>
                  </a:lnTo>
                  <a:lnTo>
                    <a:pt x="155" y="29"/>
                  </a:lnTo>
                  <a:lnTo>
                    <a:pt x="146" y="36"/>
                  </a:lnTo>
                  <a:lnTo>
                    <a:pt x="125" y="29"/>
                  </a:lnTo>
                  <a:lnTo>
                    <a:pt x="112" y="6"/>
                  </a:lnTo>
                  <a:lnTo>
                    <a:pt x="86" y="9"/>
                  </a:lnTo>
                  <a:lnTo>
                    <a:pt x="68" y="11"/>
                  </a:lnTo>
                  <a:lnTo>
                    <a:pt x="54" y="0"/>
                  </a:lnTo>
                  <a:lnTo>
                    <a:pt x="45" y="6"/>
                  </a:lnTo>
                  <a:lnTo>
                    <a:pt x="29" y="6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id="{59EF5FBD-ABCF-1FBE-C02E-60EBA1FAE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60" y="5360181"/>
              <a:ext cx="796999" cy="717330"/>
            </a:xfrm>
            <a:custGeom>
              <a:avLst/>
              <a:gdLst>
                <a:gd name="T0" fmla="*/ 73 w 483"/>
                <a:gd name="T1" fmla="*/ 69 h 436"/>
                <a:gd name="T2" fmla="*/ 50 w 483"/>
                <a:gd name="T3" fmla="*/ 112 h 436"/>
                <a:gd name="T4" fmla="*/ 42 w 483"/>
                <a:gd name="T5" fmla="*/ 121 h 436"/>
                <a:gd name="T6" fmla="*/ 23 w 483"/>
                <a:gd name="T7" fmla="*/ 134 h 436"/>
                <a:gd name="T8" fmla="*/ 0 w 483"/>
                <a:gd name="T9" fmla="*/ 136 h 436"/>
                <a:gd name="T10" fmla="*/ 29 w 483"/>
                <a:gd name="T11" fmla="*/ 174 h 436"/>
                <a:gd name="T12" fmla="*/ 52 w 483"/>
                <a:gd name="T13" fmla="*/ 174 h 436"/>
                <a:gd name="T14" fmla="*/ 46 w 483"/>
                <a:gd name="T15" fmla="*/ 186 h 436"/>
                <a:gd name="T16" fmla="*/ 52 w 483"/>
                <a:gd name="T17" fmla="*/ 206 h 436"/>
                <a:gd name="T18" fmla="*/ 71 w 483"/>
                <a:gd name="T19" fmla="*/ 220 h 436"/>
                <a:gd name="T20" fmla="*/ 85 w 483"/>
                <a:gd name="T21" fmla="*/ 213 h 436"/>
                <a:gd name="T22" fmla="*/ 100 w 483"/>
                <a:gd name="T23" fmla="*/ 213 h 436"/>
                <a:gd name="T24" fmla="*/ 149 w 483"/>
                <a:gd name="T25" fmla="*/ 217 h 436"/>
                <a:gd name="T26" fmla="*/ 177 w 483"/>
                <a:gd name="T27" fmla="*/ 228 h 436"/>
                <a:gd name="T28" fmla="*/ 191 w 483"/>
                <a:gd name="T29" fmla="*/ 242 h 436"/>
                <a:gd name="T30" fmla="*/ 212 w 483"/>
                <a:gd name="T31" fmla="*/ 236 h 436"/>
                <a:gd name="T32" fmla="*/ 250 w 483"/>
                <a:gd name="T33" fmla="*/ 259 h 436"/>
                <a:gd name="T34" fmla="*/ 258 w 483"/>
                <a:gd name="T35" fmla="*/ 245 h 436"/>
                <a:gd name="T36" fmla="*/ 257 w 483"/>
                <a:gd name="T37" fmla="*/ 226 h 436"/>
                <a:gd name="T38" fmla="*/ 241 w 483"/>
                <a:gd name="T39" fmla="*/ 215 h 436"/>
                <a:gd name="T40" fmla="*/ 200 w 483"/>
                <a:gd name="T41" fmla="*/ 199 h 436"/>
                <a:gd name="T42" fmla="*/ 175 w 483"/>
                <a:gd name="T43" fmla="*/ 192 h 436"/>
                <a:gd name="T44" fmla="*/ 166 w 483"/>
                <a:gd name="T45" fmla="*/ 183 h 436"/>
                <a:gd name="T46" fmla="*/ 181 w 483"/>
                <a:gd name="T47" fmla="*/ 172 h 436"/>
                <a:gd name="T48" fmla="*/ 170 w 483"/>
                <a:gd name="T49" fmla="*/ 159 h 436"/>
                <a:gd name="T50" fmla="*/ 189 w 483"/>
                <a:gd name="T51" fmla="*/ 164 h 436"/>
                <a:gd name="T52" fmla="*/ 200 w 483"/>
                <a:gd name="T53" fmla="*/ 159 h 436"/>
                <a:gd name="T54" fmla="*/ 177 w 483"/>
                <a:gd name="T55" fmla="*/ 135 h 436"/>
                <a:gd name="T56" fmla="*/ 157 w 483"/>
                <a:gd name="T57" fmla="*/ 106 h 436"/>
                <a:gd name="T58" fmla="*/ 155 w 483"/>
                <a:gd name="T59" fmla="*/ 90 h 436"/>
                <a:gd name="T60" fmla="*/ 163 w 483"/>
                <a:gd name="T61" fmla="*/ 79 h 436"/>
                <a:gd name="T62" fmla="*/ 171 w 483"/>
                <a:gd name="T63" fmla="*/ 93 h 436"/>
                <a:gd name="T64" fmla="*/ 177 w 483"/>
                <a:gd name="T65" fmla="*/ 98 h 436"/>
                <a:gd name="T66" fmla="*/ 210 w 483"/>
                <a:gd name="T67" fmla="*/ 118 h 436"/>
                <a:gd name="T68" fmla="*/ 215 w 483"/>
                <a:gd name="T69" fmla="*/ 105 h 436"/>
                <a:gd name="T70" fmla="*/ 239 w 483"/>
                <a:gd name="T71" fmla="*/ 118 h 436"/>
                <a:gd name="T72" fmla="*/ 228 w 483"/>
                <a:gd name="T73" fmla="*/ 101 h 436"/>
                <a:gd name="T74" fmla="*/ 239 w 483"/>
                <a:gd name="T75" fmla="*/ 95 h 436"/>
                <a:gd name="T76" fmla="*/ 267 w 483"/>
                <a:gd name="T77" fmla="*/ 98 h 436"/>
                <a:gd name="T78" fmla="*/ 254 w 483"/>
                <a:gd name="T79" fmla="*/ 86 h 436"/>
                <a:gd name="T80" fmla="*/ 228 w 483"/>
                <a:gd name="T81" fmla="*/ 76 h 436"/>
                <a:gd name="T82" fmla="*/ 230 w 483"/>
                <a:gd name="T83" fmla="*/ 67 h 436"/>
                <a:gd name="T84" fmla="*/ 277 w 483"/>
                <a:gd name="T85" fmla="*/ 58 h 436"/>
                <a:gd name="T86" fmla="*/ 325 w 483"/>
                <a:gd name="T87" fmla="*/ 55 h 436"/>
                <a:gd name="T88" fmla="*/ 350 w 483"/>
                <a:gd name="T89" fmla="*/ 58 h 436"/>
                <a:gd name="T90" fmla="*/ 376 w 483"/>
                <a:gd name="T91" fmla="*/ 52 h 436"/>
                <a:gd name="T92" fmla="*/ 397 w 483"/>
                <a:gd name="T93" fmla="*/ 32 h 436"/>
                <a:gd name="T94" fmla="*/ 397 w 483"/>
                <a:gd name="T95" fmla="*/ 4 h 436"/>
                <a:gd name="T96" fmla="*/ 378 w 483"/>
                <a:gd name="T97" fmla="*/ 0 h 436"/>
                <a:gd name="T98" fmla="*/ 373 w 483"/>
                <a:gd name="T99" fmla="*/ 13 h 436"/>
                <a:gd name="T100" fmla="*/ 360 w 483"/>
                <a:gd name="T101" fmla="*/ 24 h 436"/>
                <a:gd name="T102" fmla="*/ 346 w 483"/>
                <a:gd name="T103" fmla="*/ 31 h 436"/>
                <a:gd name="T104" fmla="*/ 313 w 483"/>
                <a:gd name="T105" fmla="*/ 22 h 436"/>
                <a:gd name="T106" fmla="*/ 284 w 483"/>
                <a:gd name="T107" fmla="*/ 13 h 436"/>
                <a:gd name="T108" fmla="*/ 250 w 483"/>
                <a:gd name="T109" fmla="*/ 31 h 436"/>
                <a:gd name="T110" fmla="*/ 215 w 483"/>
                <a:gd name="T111" fmla="*/ 37 h 436"/>
                <a:gd name="T112" fmla="*/ 189 w 483"/>
                <a:gd name="T113" fmla="*/ 41 h 436"/>
                <a:gd name="T114" fmla="*/ 170 w 483"/>
                <a:gd name="T115" fmla="*/ 53 h 436"/>
                <a:gd name="T116" fmla="*/ 143 w 483"/>
                <a:gd name="T117" fmla="*/ 55 h 436"/>
                <a:gd name="T118" fmla="*/ 116 w 483"/>
                <a:gd name="T119" fmla="*/ 65 h 436"/>
                <a:gd name="T120" fmla="*/ 90 w 483"/>
                <a:gd name="T121" fmla="*/ 65 h 4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83"/>
                <a:gd name="T184" fmla="*/ 0 h 436"/>
                <a:gd name="T185" fmla="*/ 483 w 483"/>
                <a:gd name="T186" fmla="*/ 436 h 4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83" h="436">
                  <a:moveTo>
                    <a:pt x="97" y="107"/>
                  </a:moveTo>
                  <a:lnTo>
                    <a:pt x="88" y="116"/>
                  </a:lnTo>
                  <a:lnTo>
                    <a:pt x="77" y="152"/>
                  </a:lnTo>
                  <a:lnTo>
                    <a:pt x="61" y="189"/>
                  </a:lnTo>
                  <a:lnTo>
                    <a:pt x="56" y="193"/>
                  </a:lnTo>
                  <a:lnTo>
                    <a:pt x="50" y="204"/>
                  </a:lnTo>
                  <a:lnTo>
                    <a:pt x="40" y="216"/>
                  </a:lnTo>
                  <a:lnTo>
                    <a:pt x="27" y="225"/>
                  </a:lnTo>
                  <a:lnTo>
                    <a:pt x="15" y="230"/>
                  </a:lnTo>
                  <a:lnTo>
                    <a:pt x="0" y="230"/>
                  </a:lnTo>
                  <a:lnTo>
                    <a:pt x="20" y="271"/>
                  </a:lnTo>
                  <a:lnTo>
                    <a:pt x="34" y="291"/>
                  </a:lnTo>
                  <a:lnTo>
                    <a:pt x="50" y="291"/>
                  </a:lnTo>
                  <a:lnTo>
                    <a:pt x="63" y="291"/>
                  </a:lnTo>
                  <a:lnTo>
                    <a:pt x="68" y="302"/>
                  </a:lnTo>
                  <a:lnTo>
                    <a:pt x="54" y="312"/>
                  </a:lnTo>
                  <a:lnTo>
                    <a:pt x="54" y="325"/>
                  </a:lnTo>
                  <a:lnTo>
                    <a:pt x="63" y="346"/>
                  </a:lnTo>
                  <a:lnTo>
                    <a:pt x="77" y="362"/>
                  </a:lnTo>
                  <a:lnTo>
                    <a:pt x="86" y="371"/>
                  </a:lnTo>
                  <a:lnTo>
                    <a:pt x="90" y="357"/>
                  </a:lnTo>
                  <a:lnTo>
                    <a:pt x="102" y="357"/>
                  </a:lnTo>
                  <a:lnTo>
                    <a:pt x="115" y="368"/>
                  </a:lnTo>
                  <a:lnTo>
                    <a:pt x="120" y="357"/>
                  </a:lnTo>
                  <a:lnTo>
                    <a:pt x="143" y="359"/>
                  </a:lnTo>
                  <a:lnTo>
                    <a:pt x="179" y="364"/>
                  </a:lnTo>
                  <a:lnTo>
                    <a:pt x="202" y="373"/>
                  </a:lnTo>
                  <a:lnTo>
                    <a:pt x="213" y="382"/>
                  </a:lnTo>
                  <a:lnTo>
                    <a:pt x="225" y="398"/>
                  </a:lnTo>
                  <a:lnTo>
                    <a:pt x="231" y="407"/>
                  </a:lnTo>
                  <a:lnTo>
                    <a:pt x="243" y="398"/>
                  </a:lnTo>
                  <a:lnTo>
                    <a:pt x="256" y="396"/>
                  </a:lnTo>
                  <a:lnTo>
                    <a:pt x="277" y="412"/>
                  </a:lnTo>
                  <a:lnTo>
                    <a:pt x="302" y="435"/>
                  </a:lnTo>
                  <a:lnTo>
                    <a:pt x="309" y="430"/>
                  </a:lnTo>
                  <a:lnTo>
                    <a:pt x="311" y="412"/>
                  </a:lnTo>
                  <a:lnTo>
                    <a:pt x="311" y="394"/>
                  </a:lnTo>
                  <a:lnTo>
                    <a:pt x="309" y="378"/>
                  </a:lnTo>
                  <a:lnTo>
                    <a:pt x="297" y="357"/>
                  </a:lnTo>
                  <a:lnTo>
                    <a:pt x="291" y="362"/>
                  </a:lnTo>
                  <a:lnTo>
                    <a:pt x="270" y="355"/>
                  </a:lnTo>
                  <a:lnTo>
                    <a:pt x="241" y="332"/>
                  </a:lnTo>
                  <a:lnTo>
                    <a:pt x="231" y="323"/>
                  </a:lnTo>
                  <a:lnTo>
                    <a:pt x="211" y="321"/>
                  </a:lnTo>
                  <a:lnTo>
                    <a:pt x="200" y="314"/>
                  </a:lnTo>
                  <a:lnTo>
                    <a:pt x="200" y="307"/>
                  </a:lnTo>
                  <a:lnTo>
                    <a:pt x="213" y="293"/>
                  </a:lnTo>
                  <a:lnTo>
                    <a:pt x="218" y="289"/>
                  </a:lnTo>
                  <a:lnTo>
                    <a:pt x="209" y="280"/>
                  </a:lnTo>
                  <a:lnTo>
                    <a:pt x="204" y="266"/>
                  </a:lnTo>
                  <a:lnTo>
                    <a:pt x="209" y="259"/>
                  </a:lnTo>
                  <a:lnTo>
                    <a:pt x="227" y="275"/>
                  </a:lnTo>
                  <a:lnTo>
                    <a:pt x="241" y="282"/>
                  </a:lnTo>
                  <a:lnTo>
                    <a:pt x="241" y="268"/>
                  </a:lnTo>
                  <a:lnTo>
                    <a:pt x="231" y="250"/>
                  </a:lnTo>
                  <a:lnTo>
                    <a:pt x="213" y="227"/>
                  </a:lnTo>
                  <a:lnTo>
                    <a:pt x="193" y="195"/>
                  </a:lnTo>
                  <a:lnTo>
                    <a:pt x="190" y="179"/>
                  </a:lnTo>
                  <a:lnTo>
                    <a:pt x="188" y="166"/>
                  </a:lnTo>
                  <a:lnTo>
                    <a:pt x="186" y="150"/>
                  </a:lnTo>
                  <a:lnTo>
                    <a:pt x="184" y="136"/>
                  </a:lnTo>
                  <a:lnTo>
                    <a:pt x="197" y="132"/>
                  </a:lnTo>
                  <a:lnTo>
                    <a:pt x="195" y="141"/>
                  </a:lnTo>
                  <a:lnTo>
                    <a:pt x="206" y="157"/>
                  </a:lnTo>
                  <a:lnTo>
                    <a:pt x="215" y="157"/>
                  </a:lnTo>
                  <a:lnTo>
                    <a:pt x="213" y="166"/>
                  </a:lnTo>
                  <a:lnTo>
                    <a:pt x="254" y="204"/>
                  </a:lnTo>
                  <a:lnTo>
                    <a:pt x="254" y="198"/>
                  </a:lnTo>
                  <a:lnTo>
                    <a:pt x="247" y="179"/>
                  </a:lnTo>
                  <a:lnTo>
                    <a:pt x="259" y="175"/>
                  </a:lnTo>
                  <a:lnTo>
                    <a:pt x="277" y="184"/>
                  </a:lnTo>
                  <a:lnTo>
                    <a:pt x="288" y="198"/>
                  </a:lnTo>
                  <a:lnTo>
                    <a:pt x="291" y="189"/>
                  </a:lnTo>
                  <a:lnTo>
                    <a:pt x="275" y="170"/>
                  </a:lnTo>
                  <a:lnTo>
                    <a:pt x="277" y="163"/>
                  </a:lnTo>
                  <a:lnTo>
                    <a:pt x="288" y="159"/>
                  </a:lnTo>
                  <a:lnTo>
                    <a:pt x="316" y="170"/>
                  </a:lnTo>
                  <a:lnTo>
                    <a:pt x="322" y="166"/>
                  </a:lnTo>
                  <a:lnTo>
                    <a:pt x="320" y="154"/>
                  </a:lnTo>
                  <a:lnTo>
                    <a:pt x="306" y="145"/>
                  </a:lnTo>
                  <a:lnTo>
                    <a:pt x="288" y="136"/>
                  </a:lnTo>
                  <a:lnTo>
                    <a:pt x="275" y="127"/>
                  </a:lnTo>
                  <a:lnTo>
                    <a:pt x="272" y="120"/>
                  </a:lnTo>
                  <a:lnTo>
                    <a:pt x="277" y="111"/>
                  </a:lnTo>
                  <a:lnTo>
                    <a:pt x="304" y="107"/>
                  </a:lnTo>
                  <a:lnTo>
                    <a:pt x="334" y="97"/>
                  </a:lnTo>
                  <a:lnTo>
                    <a:pt x="354" y="100"/>
                  </a:lnTo>
                  <a:lnTo>
                    <a:pt x="391" y="93"/>
                  </a:lnTo>
                  <a:lnTo>
                    <a:pt x="397" y="88"/>
                  </a:lnTo>
                  <a:lnTo>
                    <a:pt x="422" y="97"/>
                  </a:lnTo>
                  <a:lnTo>
                    <a:pt x="443" y="109"/>
                  </a:lnTo>
                  <a:lnTo>
                    <a:pt x="454" y="86"/>
                  </a:lnTo>
                  <a:lnTo>
                    <a:pt x="472" y="61"/>
                  </a:lnTo>
                  <a:lnTo>
                    <a:pt x="479" y="54"/>
                  </a:lnTo>
                  <a:lnTo>
                    <a:pt x="482" y="11"/>
                  </a:lnTo>
                  <a:lnTo>
                    <a:pt x="479" y="6"/>
                  </a:lnTo>
                  <a:lnTo>
                    <a:pt x="468" y="0"/>
                  </a:lnTo>
                  <a:lnTo>
                    <a:pt x="456" y="0"/>
                  </a:lnTo>
                  <a:lnTo>
                    <a:pt x="450" y="6"/>
                  </a:lnTo>
                  <a:lnTo>
                    <a:pt x="450" y="22"/>
                  </a:lnTo>
                  <a:lnTo>
                    <a:pt x="452" y="36"/>
                  </a:lnTo>
                  <a:lnTo>
                    <a:pt x="434" y="40"/>
                  </a:lnTo>
                  <a:lnTo>
                    <a:pt x="422" y="50"/>
                  </a:lnTo>
                  <a:lnTo>
                    <a:pt x="416" y="52"/>
                  </a:lnTo>
                  <a:lnTo>
                    <a:pt x="388" y="45"/>
                  </a:lnTo>
                  <a:lnTo>
                    <a:pt x="377" y="38"/>
                  </a:lnTo>
                  <a:lnTo>
                    <a:pt x="363" y="47"/>
                  </a:lnTo>
                  <a:lnTo>
                    <a:pt x="343" y="22"/>
                  </a:lnTo>
                  <a:lnTo>
                    <a:pt x="320" y="40"/>
                  </a:lnTo>
                  <a:lnTo>
                    <a:pt x="302" y="52"/>
                  </a:lnTo>
                  <a:lnTo>
                    <a:pt x="286" y="59"/>
                  </a:lnTo>
                  <a:lnTo>
                    <a:pt x="259" y="63"/>
                  </a:lnTo>
                  <a:lnTo>
                    <a:pt x="241" y="68"/>
                  </a:lnTo>
                  <a:lnTo>
                    <a:pt x="227" y="68"/>
                  </a:lnTo>
                  <a:lnTo>
                    <a:pt x="220" y="70"/>
                  </a:lnTo>
                  <a:lnTo>
                    <a:pt x="204" y="88"/>
                  </a:lnTo>
                  <a:lnTo>
                    <a:pt x="193" y="88"/>
                  </a:lnTo>
                  <a:lnTo>
                    <a:pt x="172" y="93"/>
                  </a:lnTo>
                  <a:lnTo>
                    <a:pt x="152" y="91"/>
                  </a:lnTo>
                  <a:lnTo>
                    <a:pt x="140" y="109"/>
                  </a:lnTo>
                  <a:lnTo>
                    <a:pt x="125" y="111"/>
                  </a:lnTo>
                  <a:lnTo>
                    <a:pt x="109" y="109"/>
                  </a:lnTo>
                  <a:lnTo>
                    <a:pt x="97" y="107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id="{26CB8CD5-55AC-7A54-F920-EA2F955B1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9195" y="5850887"/>
              <a:ext cx="193631" cy="161071"/>
            </a:xfrm>
            <a:custGeom>
              <a:avLst/>
              <a:gdLst>
                <a:gd name="T0" fmla="*/ 9 w 118"/>
                <a:gd name="T1" fmla="*/ 0 h 98"/>
                <a:gd name="T2" fmla="*/ 0 w 118"/>
                <a:gd name="T3" fmla="*/ 4 h 98"/>
                <a:gd name="T4" fmla="*/ 9 w 118"/>
                <a:gd name="T5" fmla="*/ 17 h 98"/>
                <a:gd name="T6" fmla="*/ 23 w 118"/>
                <a:gd name="T7" fmla="*/ 19 h 98"/>
                <a:gd name="T8" fmla="*/ 34 w 118"/>
                <a:gd name="T9" fmla="*/ 30 h 98"/>
                <a:gd name="T10" fmla="*/ 45 w 118"/>
                <a:gd name="T11" fmla="*/ 34 h 98"/>
                <a:gd name="T12" fmla="*/ 65 w 118"/>
                <a:gd name="T13" fmla="*/ 46 h 98"/>
                <a:gd name="T14" fmla="*/ 76 w 118"/>
                <a:gd name="T15" fmla="*/ 49 h 98"/>
                <a:gd name="T16" fmla="*/ 91 w 118"/>
                <a:gd name="T17" fmla="*/ 58 h 98"/>
                <a:gd name="T18" fmla="*/ 95 w 118"/>
                <a:gd name="T19" fmla="*/ 54 h 98"/>
                <a:gd name="T20" fmla="*/ 65 w 118"/>
                <a:gd name="T21" fmla="*/ 36 h 98"/>
                <a:gd name="T22" fmla="*/ 63 w 118"/>
                <a:gd name="T23" fmla="*/ 29 h 98"/>
                <a:gd name="T24" fmla="*/ 60 w 118"/>
                <a:gd name="T25" fmla="*/ 22 h 98"/>
                <a:gd name="T26" fmla="*/ 47 w 118"/>
                <a:gd name="T27" fmla="*/ 13 h 98"/>
                <a:gd name="T28" fmla="*/ 44 w 118"/>
                <a:gd name="T29" fmla="*/ 14 h 98"/>
                <a:gd name="T30" fmla="*/ 27 w 118"/>
                <a:gd name="T31" fmla="*/ 5 h 98"/>
                <a:gd name="T32" fmla="*/ 20 w 118"/>
                <a:gd name="T33" fmla="*/ 4 h 98"/>
                <a:gd name="T34" fmla="*/ 9 w 118"/>
                <a:gd name="T35" fmla="*/ 0 h 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8"/>
                <a:gd name="T55" fmla="*/ 0 h 98"/>
                <a:gd name="T56" fmla="*/ 118 w 118"/>
                <a:gd name="T57" fmla="*/ 98 h 9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8" h="98">
                  <a:moveTo>
                    <a:pt x="9" y="0"/>
                  </a:moveTo>
                  <a:lnTo>
                    <a:pt x="0" y="6"/>
                  </a:lnTo>
                  <a:lnTo>
                    <a:pt x="11" y="29"/>
                  </a:lnTo>
                  <a:lnTo>
                    <a:pt x="27" y="33"/>
                  </a:lnTo>
                  <a:lnTo>
                    <a:pt x="42" y="51"/>
                  </a:lnTo>
                  <a:lnTo>
                    <a:pt x="56" y="58"/>
                  </a:lnTo>
                  <a:lnTo>
                    <a:pt x="81" y="76"/>
                  </a:lnTo>
                  <a:lnTo>
                    <a:pt x="94" y="83"/>
                  </a:lnTo>
                  <a:lnTo>
                    <a:pt x="112" y="97"/>
                  </a:lnTo>
                  <a:lnTo>
                    <a:pt x="117" y="90"/>
                  </a:lnTo>
                  <a:lnTo>
                    <a:pt x="81" y="60"/>
                  </a:lnTo>
                  <a:lnTo>
                    <a:pt x="78" y="49"/>
                  </a:lnTo>
                  <a:lnTo>
                    <a:pt x="74" y="36"/>
                  </a:lnTo>
                  <a:lnTo>
                    <a:pt x="58" y="22"/>
                  </a:lnTo>
                  <a:lnTo>
                    <a:pt x="54" y="24"/>
                  </a:lnTo>
                  <a:lnTo>
                    <a:pt x="33" y="9"/>
                  </a:lnTo>
                  <a:lnTo>
                    <a:pt x="24" y="4"/>
                  </a:lnTo>
                  <a:lnTo>
                    <a:pt x="9" y="0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3BEBA11B-5259-8EB4-4CB4-6A3ED9E09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1843" y="5659849"/>
              <a:ext cx="62239" cy="59934"/>
            </a:xfrm>
            <a:custGeom>
              <a:avLst/>
              <a:gdLst>
                <a:gd name="T0" fmla="*/ 29 w 38"/>
                <a:gd name="T1" fmla="*/ 0 h 37"/>
                <a:gd name="T2" fmla="*/ 10 w 38"/>
                <a:gd name="T3" fmla="*/ 0 h 37"/>
                <a:gd name="T4" fmla="*/ 2 w 38"/>
                <a:gd name="T5" fmla="*/ 3 h 37"/>
                <a:gd name="T6" fmla="*/ 0 w 38"/>
                <a:gd name="T7" fmla="*/ 11 h 37"/>
                <a:gd name="T8" fmla="*/ 0 w 38"/>
                <a:gd name="T9" fmla="*/ 19 h 37"/>
                <a:gd name="T10" fmla="*/ 9 w 38"/>
                <a:gd name="T11" fmla="*/ 20 h 37"/>
                <a:gd name="T12" fmla="*/ 26 w 38"/>
                <a:gd name="T13" fmla="*/ 13 h 37"/>
                <a:gd name="T14" fmla="*/ 29 w 38"/>
                <a:gd name="T15" fmla="*/ 0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37"/>
                <a:gd name="T26" fmla="*/ 38 w 38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37">
                  <a:moveTo>
                    <a:pt x="37" y="0"/>
                  </a:moveTo>
                  <a:lnTo>
                    <a:pt x="14" y="0"/>
                  </a:lnTo>
                  <a:lnTo>
                    <a:pt x="2" y="7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12" y="36"/>
                  </a:lnTo>
                  <a:lnTo>
                    <a:pt x="32" y="23"/>
                  </a:lnTo>
                  <a:lnTo>
                    <a:pt x="37" y="0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3040B9C6-2683-4014-F453-71354E00C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489" y="5751622"/>
              <a:ext cx="95087" cy="67425"/>
            </a:xfrm>
            <a:custGeom>
              <a:avLst/>
              <a:gdLst>
                <a:gd name="T0" fmla="*/ 25 w 58"/>
                <a:gd name="T1" fmla="*/ 0 h 41"/>
                <a:gd name="T2" fmla="*/ 46 w 58"/>
                <a:gd name="T3" fmla="*/ 17 h 41"/>
                <a:gd name="T4" fmla="*/ 42 w 58"/>
                <a:gd name="T5" fmla="*/ 21 h 41"/>
                <a:gd name="T6" fmla="*/ 29 w 58"/>
                <a:gd name="T7" fmla="*/ 24 h 41"/>
                <a:gd name="T8" fmla="*/ 28 w 58"/>
                <a:gd name="T9" fmla="*/ 18 h 41"/>
                <a:gd name="T10" fmla="*/ 25 w 58"/>
                <a:gd name="T11" fmla="*/ 16 h 41"/>
                <a:gd name="T12" fmla="*/ 17 w 58"/>
                <a:gd name="T13" fmla="*/ 18 h 41"/>
                <a:gd name="T14" fmla="*/ 9 w 58"/>
                <a:gd name="T15" fmla="*/ 14 h 41"/>
                <a:gd name="T16" fmla="*/ 6 w 58"/>
                <a:gd name="T17" fmla="*/ 10 h 41"/>
                <a:gd name="T18" fmla="*/ 9 w 58"/>
                <a:gd name="T19" fmla="*/ 8 h 41"/>
                <a:gd name="T20" fmla="*/ 2 w 58"/>
                <a:gd name="T21" fmla="*/ 12 h 41"/>
                <a:gd name="T22" fmla="*/ 0 w 58"/>
                <a:gd name="T23" fmla="*/ 8 h 41"/>
                <a:gd name="T24" fmla="*/ 11 w 58"/>
                <a:gd name="T25" fmla="*/ 4 h 41"/>
                <a:gd name="T26" fmla="*/ 25 w 58"/>
                <a:gd name="T27" fmla="*/ 0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41"/>
                <a:gd name="T44" fmla="*/ 58 w 58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41">
                  <a:moveTo>
                    <a:pt x="30" y="0"/>
                  </a:moveTo>
                  <a:lnTo>
                    <a:pt x="57" y="28"/>
                  </a:lnTo>
                  <a:lnTo>
                    <a:pt x="52" y="35"/>
                  </a:lnTo>
                  <a:lnTo>
                    <a:pt x="37" y="40"/>
                  </a:lnTo>
                  <a:lnTo>
                    <a:pt x="35" y="31"/>
                  </a:lnTo>
                  <a:lnTo>
                    <a:pt x="30" y="26"/>
                  </a:lnTo>
                  <a:lnTo>
                    <a:pt x="21" y="31"/>
                  </a:lnTo>
                  <a:lnTo>
                    <a:pt x="10" y="24"/>
                  </a:lnTo>
                  <a:lnTo>
                    <a:pt x="6" y="17"/>
                  </a:lnTo>
                  <a:lnTo>
                    <a:pt x="13" y="13"/>
                  </a:lnTo>
                  <a:lnTo>
                    <a:pt x="2" y="20"/>
                  </a:lnTo>
                  <a:lnTo>
                    <a:pt x="0" y="13"/>
                  </a:lnTo>
                  <a:lnTo>
                    <a:pt x="15" y="6"/>
                  </a:lnTo>
                  <a:lnTo>
                    <a:pt x="30" y="0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id="{CB4EF58A-9E81-358A-BA3D-51833261B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549" y="5118574"/>
              <a:ext cx="124477" cy="224751"/>
            </a:xfrm>
            <a:custGeom>
              <a:avLst/>
              <a:gdLst>
                <a:gd name="T0" fmla="*/ 58 w 77"/>
                <a:gd name="T1" fmla="*/ 0 h 137"/>
                <a:gd name="T2" fmla="*/ 39 w 77"/>
                <a:gd name="T3" fmla="*/ 17 h 137"/>
                <a:gd name="T4" fmla="*/ 18 w 77"/>
                <a:gd name="T5" fmla="*/ 17 h 137"/>
                <a:gd name="T6" fmla="*/ 0 w 77"/>
                <a:gd name="T7" fmla="*/ 26 h 137"/>
                <a:gd name="T8" fmla="*/ 4 w 77"/>
                <a:gd name="T9" fmla="*/ 40 h 137"/>
                <a:gd name="T10" fmla="*/ 4 w 77"/>
                <a:gd name="T11" fmla="*/ 64 h 137"/>
                <a:gd name="T12" fmla="*/ 18 w 77"/>
                <a:gd name="T13" fmla="*/ 80 h 137"/>
                <a:gd name="T14" fmla="*/ 32 w 77"/>
                <a:gd name="T15" fmla="*/ 76 h 137"/>
                <a:gd name="T16" fmla="*/ 35 w 77"/>
                <a:gd name="T17" fmla="*/ 67 h 137"/>
                <a:gd name="T18" fmla="*/ 51 w 77"/>
                <a:gd name="T19" fmla="*/ 44 h 137"/>
                <a:gd name="T20" fmla="*/ 51 w 77"/>
                <a:gd name="T21" fmla="*/ 31 h 137"/>
                <a:gd name="T22" fmla="*/ 58 w 77"/>
                <a:gd name="T23" fmla="*/ 0 h 1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137"/>
                <a:gd name="T38" fmla="*/ 77 w 77"/>
                <a:gd name="T39" fmla="*/ 137 h 1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137">
                  <a:moveTo>
                    <a:pt x="76" y="0"/>
                  </a:moveTo>
                  <a:lnTo>
                    <a:pt x="51" y="29"/>
                  </a:lnTo>
                  <a:lnTo>
                    <a:pt x="22" y="29"/>
                  </a:lnTo>
                  <a:lnTo>
                    <a:pt x="0" y="45"/>
                  </a:lnTo>
                  <a:lnTo>
                    <a:pt x="4" y="70"/>
                  </a:lnTo>
                  <a:lnTo>
                    <a:pt x="4" y="108"/>
                  </a:lnTo>
                  <a:lnTo>
                    <a:pt x="22" y="136"/>
                  </a:lnTo>
                  <a:lnTo>
                    <a:pt x="42" y="129"/>
                  </a:lnTo>
                  <a:lnTo>
                    <a:pt x="46" y="113"/>
                  </a:lnTo>
                  <a:lnTo>
                    <a:pt x="67" y="74"/>
                  </a:lnTo>
                  <a:lnTo>
                    <a:pt x="67" y="52"/>
                  </a:lnTo>
                  <a:lnTo>
                    <a:pt x="76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60C66F6B-15A8-FAD1-E0E0-90D9E8A01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201" y="3672677"/>
              <a:ext cx="1403824" cy="1376599"/>
            </a:xfrm>
            <a:custGeom>
              <a:avLst/>
              <a:gdLst>
                <a:gd name="T0" fmla="*/ 10 w 853"/>
                <a:gd name="T1" fmla="*/ 96 h 837"/>
                <a:gd name="T2" fmla="*/ 10 w 853"/>
                <a:gd name="T3" fmla="*/ 116 h 837"/>
                <a:gd name="T4" fmla="*/ 66 w 853"/>
                <a:gd name="T5" fmla="*/ 148 h 837"/>
                <a:gd name="T6" fmla="*/ 111 w 853"/>
                <a:gd name="T7" fmla="*/ 166 h 837"/>
                <a:gd name="T8" fmla="*/ 108 w 853"/>
                <a:gd name="T9" fmla="*/ 193 h 837"/>
                <a:gd name="T10" fmla="*/ 131 w 853"/>
                <a:gd name="T11" fmla="*/ 231 h 837"/>
                <a:gd name="T12" fmla="*/ 145 w 853"/>
                <a:gd name="T13" fmla="*/ 286 h 837"/>
                <a:gd name="T14" fmla="*/ 121 w 853"/>
                <a:gd name="T15" fmla="*/ 286 h 837"/>
                <a:gd name="T16" fmla="*/ 106 w 853"/>
                <a:gd name="T17" fmla="*/ 313 h 837"/>
                <a:gd name="T18" fmla="*/ 89 w 853"/>
                <a:gd name="T19" fmla="*/ 340 h 837"/>
                <a:gd name="T20" fmla="*/ 51 w 853"/>
                <a:gd name="T21" fmla="*/ 389 h 837"/>
                <a:gd name="T22" fmla="*/ 53 w 853"/>
                <a:gd name="T23" fmla="*/ 412 h 837"/>
                <a:gd name="T24" fmla="*/ 147 w 853"/>
                <a:gd name="T25" fmla="*/ 457 h 837"/>
                <a:gd name="T26" fmla="*/ 227 w 853"/>
                <a:gd name="T27" fmla="*/ 484 h 837"/>
                <a:gd name="T28" fmla="*/ 297 w 853"/>
                <a:gd name="T29" fmla="*/ 497 h 837"/>
                <a:gd name="T30" fmla="*/ 322 w 853"/>
                <a:gd name="T31" fmla="*/ 458 h 837"/>
                <a:gd name="T32" fmla="*/ 386 w 853"/>
                <a:gd name="T33" fmla="*/ 443 h 837"/>
                <a:gd name="T34" fmla="*/ 431 w 853"/>
                <a:gd name="T35" fmla="*/ 458 h 837"/>
                <a:gd name="T36" fmla="*/ 494 w 853"/>
                <a:gd name="T37" fmla="*/ 484 h 837"/>
                <a:gd name="T38" fmla="*/ 552 w 853"/>
                <a:gd name="T39" fmla="*/ 474 h 837"/>
                <a:gd name="T40" fmla="*/ 595 w 853"/>
                <a:gd name="T41" fmla="*/ 442 h 837"/>
                <a:gd name="T42" fmla="*/ 569 w 853"/>
                <a:gd name="T43" fmla="*/ 428 h 837"/>
                <a:gd name="T44" fmla="*/ 565 w 853"/>
                <a:gd name="T45" fmla="*/ 382 h 837"/>
                <a:gd name="T46" fmla="*/ 580 w 853"/>
                <a:gd name="T47" fmla="*/ 340 h 837"/>
                <a:gd name="T48" fmla="*/ 580 w 853"/>
                <a:gd name="T49" fmla="*/ 302 h 837"/>
                <a:gd name="T50" fmla="*/ 550 w 853"/>
                <a:gd name="T51" fmla="*/ 304 h 837"/>
                <a:gd name="T52" fmla="*/ 537 w 853"/>
                <a:gd name="T53" fmla="*/ 297 h 837"/>
                <a:gd name="T54" fmla="*/ 569 w 853"/>
                <a:gd name="T55" fmla="*/ 270 h 837"/>
                <a:gd name="T56" fmla="*/ 619 w 853"/>
                <a:gd name="T57" fmla="*/ 235 h 837"/>
                <a:gd name="T58" fmla="*/ 644 w 853"/>
                <a:gd name="T59" fmla="*/ 219 h 837"/>
                <a:gd name="T60" fmla="*/ 663 w 853"/>
                <a:gd name="T61" fmla="*/ 185 h 837"/>
                <a:gd name="T62" fmla="*/ 700 w 853"/>
                <a:gd name="T63" fmla="*/ 155 h 837"/>
                <a:gd name="T64" fmla="*/ 658 w 853"/>
                <a:gd name="T65" fmla="*/ 142 h 837"/>
                <a:gd name="T66" fmla="*/ 610 w 853"/>
                <a:gd name="T67" fmla="*/ 130 h 837"/>
                <a:gd name="T68" fmla="*/ 576 w 853"/>
                <a:gd name="T69" fmla="*/ 108 h 837"/>
                <a:gd name="T70" fmla="*/ 532 w 853"/>
                <a:gd name="T71" fmla="*/ 80 h 837"/>
                <a:gd name="T72" fmla="*/ 493 w 853"/>
                <a:gd name="T73" fmla="*/ 50 h 837"/>
                <a:gd name="T74" fmla="*/ 465 w 853"/>
                <a:gd name="T75" fmla="*/ 20 h 837"/>
                <a:gd name="T76" fmla="*/ 405 w 853"/>
                <a:gd name="T77" fmla="*/ 2 h 837"/>
                <a:gd name="T78" fmla="*/ 380 w 853"/>
                <a:gd name="T79" fmla="*/ 22 h 837"/>
                <a:gd name="T80" fmla="*/ 290 w 853"/>
                <a:gd name="T81" fmla="*/ 58 h 837"/>
                <a:gd name="T82" fmla="*/ 242 w 853"/>
                <a:gd name="T83" fmla="*/ 68 h 837"/>
                <a:gd name="T84" fmla="*/ 200 w 853"/>
                <a:gd name="T85" fmla="*/ 52 h 837"/>
                <a:gd name="T86" fmla="*/ 179 w 853"/>
                <a:gd name="T87" fmla="*/ 37 h 837"/>
                <a:gd name="T88" fmla="*/ 186 w 853"/>
                <a:gd name="T89" fmla="*/ 55 h 837"/>
                <a:gd name="T90" fmla="*/ 179 w 853"/>
                <a:gd name="T91" fmla="*/ 76 h 837"/>
                <a:gd name="T92" fmla="*/ 167 w 853"/>
                <a:gd name="T93" fmla="*/ 91 h 837"/>
                <a:gd name="T94" fmla="*/ 129 w 853"/>
                <a:gd name="T95" fmla="*/ 83 h 837"/>
                <a:gd name="T96" fmla="*/ 85 w 853"/>
                <a:gd name="T97" fmla="*/ 63 h 837"/>
                <a:gd name="T98" fmla="*/ 53 w 853"/>
                <a:gd name="T99" fmla="*/ 71 h 83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3"/>
                <a:gd name="T151" fmla="*/ 0 h 837"/>
                <a:gd name="T152" fmla="*/ 853 w 853"/>
                <a:gd name="T153" fmla="*/ 837 h 83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3" h="837">
                  <a:moveTo>
                    <a:pt x="13" y="118"/>
                  </a:moveTo>
                  <a:lnTo>
                    <a:pt x="22" y="138"/>
                  </a:lnTo>
                  <a:lnTo>
                    <a:pt x="13" y="156"/>
                  </a:lnTo>
                  <a:lnTo>
                    <a:pt x="11" y="161"/>
                  </a:lnTo>
                  <a:lnTo>
                    <a:pt x="0" y="159"/>
                  </a:lnTo>
                  <a:lnTo>
                    <a:pt x="4" y="168"/>
                  </a:lnTo>
                  <a:lnTo>
                    <a:pt x="4" y="177"/>
                  </a:lnTo>
                  <a:lnTo>
                    <a:pt x="13" y="195"/>
                  </a:lnTo>
                  <a:lnTo>
                    <a:pt x="33" y="188"/>
                  </a:lnTo>
                  <a:lnTo>
                    <a:pt x="56" y="215"/>
                  </a:lnTo>
                  <a:lnTo>
                    <a:pt x="67" y="233"/>
                  </a:lnTo>
                  <a:lnTo>
                    <a:pt x="81" y="247"/>
                  </a:lnTo>
                  <a:lnTo>
                    <a:pt x="101" y="247"/>
                  </a:lnTo>
                  <a:lnTo>
                    <a:pt x="108" y="263"/>
                  </a:lnTo>
                  <a:lnTo>
                    <a:pt x="126" y="277"/>
                  </a:lnTo>
                  <a:lnTo>
                    <a:pt x="135" y="279"/>
                  </a:lnTo>
                  <a:lnTo>
                    <a:pt x="138" y="286"/>
                  </a:lnTo>
                  <a:lnTo>
                    <a:pt x="133" y="302"/>
                  </a:lnTo>
                  <a:lnTo>
                    <a:pt x="133" y="313"/>
                  </a:lnTo>
                  <a:lnTo>
                    <a:pt x="131" y="324"/>
                  </a:lnTo>
                  <a:lnTo>
                    <a:pt x="126" y="347"/>
                  </a:lnTo>
                  <a:lnTo>
                    <a:pt x="142" y="368"/>
                  </a:lnTo>
                  <a:lnTo>
                    <a:pt x="160" y="381"/>
                  </a:lnTo>
                  <a:lnTo>
                    <a:pt x="160" y="390"/>
                  </a:lnTo>
                  <a:lnTo>
                    <a:pt x="158" y="427"/>
                  </a:lnTo>
                  <a:lnTo>
                    <a:pt x="154" y="456"/>
                  </a:lnTo>
                  <a:lnTo>
                    <a:pt x="158" y="467"/>
                  </a:lnTo>
                  <a:lnTo>
                    <a:pt x="176" y="481"/>
                  </a:lnTo>
                  <a:lnTo>
                    <a:pt x="176" y="506"/>
                  </a:lnTo>
                  <a:lnTo>
                    <a:pt x="176" y="522"/>
                  </a:lnTo>
                  <a:lnTo>
                    <a:pt x="156" y="497"/>
                  </a:lnTo>
                  <a:lnTo>
                    <a:pt x="147" y="481"/>
                  </a:lnTo>
                  <a:lnTo>
                    <a:pt x="140" y="486"/>
                  </a:lnTo>
                  <a:lnTo>
                    <a:pt x="145" y="497"/>
                  </a:lnTo>
                  <a:lnTo>
                    <a:pt x="138" y="513"/>
                  </a:lnTo>
                  <a:lnTo>
                    <a:pt x="129" y="527"/>
                  </a:lnTo>
                  <a:lnTo>
                    <a:pt x="122" y="538"/>
                  </a:lnTo>
                  <a:lnTo>
                    <a:pt x="131" y="547"/>
                  </a:lnTo>
                  <a:lnTo>
                    <a:pt x="124" y="558"/>
                  </a:lnTo>
                  <a:lnTo>
                    <a:pt x="108" y="572"/>
                  </a:lnTo>
                  <a:lnTo>
                    <a:pt x="106" y="586"/>
                  </a:lnTo>
                  <a:lnTo>
                    <a:pt x="99" y="599"/>
                  </a:lnTo>
                  <a:lnTo>
                    <a:pt x="77" y="627"/>
                  </a:lnTo>
                  <a:lnTo>
                    <a:pt x="63" y="654"/>
                  </a:lnTo>
                  <a:lnTo>
                    <a:pt x="63" y="658"/>
                  </a:lnTo>
                  <a:lnTo>
                    <a:pt x="70" y="665"/>
                  </a:lnTo>
                  <a:lnTo>
                    <a:pt x="61" y="679"/>
                  </a:lnTo>
                  <a:lnTo>
                    <a:pt x="65" y="692"/>
                  </a:lnTo>
                  <a:lnTo>
                    <a:pt x="77" y="711"/>
                  </a:lnTo>
                  <a:lnTo>
                    <a:pt x="131" y="740"/>
                  </a:lnTo>
                  <a:lnTo>
                    <a:pt x="167" y="772"/>
                  </a:lnTo>
                  <a:lnTo>
                    <a:pt x="179" y="767"/>
                  </a:lnTo>
                  <a:lnTo>
                    <a:pt x="199" y="761"/>
                  </a:lnTo>
                  <a:lnTo>
                    <a:pt x="262" y="788"/>
                  </a:lnTo>
                  <a:lnTo>
                    <a:pt x="271" y="797"/>
                  </a:lnTo>
                  <a:lnTo>
                    <a:pt x="276" y="813"/>
                  </a:lnTo>
                  <a:lnTo>
                    <a:pt x="287" y="820"/>
                  </a:lnTo>
                  <a:lnTo>
                    <a:pt x="301" y="822"/>
                  </a:lnTo>
                  <a:lnTo>
                    <a:pt x="324" y="833"/>
                  </a:lnTo>
                  <a:lnTo>
                    <a:pt x="362" y="836"/>
                  </a:lnTo>
                  <a:lnTo>
                    <a:pt x="373" y="822"/>
                  </a:lnTo>
                  <a:lnTo>
                    <a:pt x="376" y="804"/>
                  </a:lnTo>
                  <a:lnTo>
                    <a:pt x="376" y="786"/>
                  </a:lnTo>
                  <a:lnTo>
                    <a:pt x="392" y="772"/>
                  </a:lnTo>
                  <a:lnTo>
                    <a:pt x="423" y="756"/>
                  </a:lnTo>
                  <a:lnTo>
                    <a:pt x="439" y="754"/>
                  </a:lnTo>
                  <a:lnTo>
                    <a:pt x="455" y="745"/>
                  </a:lnTo>
                  <a:lnTo>
                    <a:pt x="469" y="745"/>
                  </a:lnTo>
                  <a:lnTo>
                    <a:pt x="487" y="756"/>
                  </a:lnTo>
                  <a:lnTo>
                    <a:pt x="498" y="770"/>
                  </a:lnTo>
                  <a:lnTo>
                    <a:pt x="514" y="770"/>
                  </a:lnTo>
                  <a:lnTo>
                    <a:pt x="525" y="772"/>
                  </a:lnTo>
                  <a:lnTo>
                    <a:pt x="550" y="774"/>
                  </a:lnTo>
                  <a:lnTo>
                    <a:pt x="566" y="797"/>
                  </a:lnTo>
                  <a:lnTo>
                    <a:pt x="582" y="806"/>
                  </a:lnTo>
                  <a:lnTo>
                    <a:pt x="602" y="813"/>
                  </a:lnTo>
                  <a:lnTo>
                    <a:pt x="620" y="824"/>
                  </a:lnTo>
                  <a:lnTo>
                    <a:pt x="629" y="826"/>
                  </a:lnTo>
                  <a:lnTo>
                    <a:pt x="657" y="799"/>
                  </a:lnTo>
                  <a:lnTo>
                    <a:pt x="672" y="797"/>
                  </a:lnTo>
                  <a:lnTo>
                    <a:pt x="686" y="786"/>
                  </a:lnTo>
                  <a:lnTo>
                    <a:pt x="702" y="772"/>
                  </a:lnTo>
                  <a:lnTo>
                    <a:pt x="727" y="772"/>
                  </a:lnTo>
                  <a:lnTo>
                    <a:pt x="725" y="742"/>
                  </a:lnTo>
                  <a:lnTo>
                    <a:pt x="720" y="733"/>
                  </a:lnTo>
                  <a:lnTo>
                    <a:pt x="709" y="720"/>
                  </a:lnTo>
                  <a:lnTo>
                    <a:pt x="702" y="722"/>
                  </a:lnTo>
                  <a:lnTo>
                    <a:pt x="693" y="720"/>
                  </a:lnTo>
                  <a:lnTo>
                    <a:pt x="686" y="706"/>
                  </a:lnTo>
                  <a:lnTo>
                    <a:pt x="684" y="679"/>
                  </a:lnTo>
                  <a:lnTo>
                    <a:pt x="700" y="658"/>
                  </a:lnTo>
                  <a:lnTo>
                    <a:pt x="688" y="642"/>
                  </a:lnTo>
                  <a:lnTo>
                    <a:pt x="688" y="636"/>
                  </a:lnTo>
                  <a:lnTo>
                    <a:pt x="711" y="613"/>
                  </a:lnTo>
                  <a:lnTo>
                    <a:pt x="711" y="604"/>
                  </a:lnTo>
                  <a:lnTo>
                    <a:pt x="706" y="572"/>
                  </a:lnTo>
                  <a:lnTo>
                    <a:pt x="722" y="558"/>
                  </a:lnTo>
                  <a:lnTo>
                    <a:pt x="709" y="542"/>
                  </a:lnTo>
                  <a:lnTo>
                    <a:pt x="709" y="529"/>
                  </a:lnTo>
                  <a:lnTo>
                    <a:pt x="706" y="508"/>
                  </a:lnTo>
                  <a:lnTo>
                    <a:pt x="702" y="502"/>
                  </a:lnTo>
                  <a:lnTo>
                    <a:pt x="688" y="502"/>
                  </a:lnTo>
                  <a:lnTo>
                    <a:pt x="675" y="506"/>
                  </a:lnTo>
                  <a:lnTo>
                    <a:pt x="670" y="511"/>
                  </a:lnTo>
                  <a:lnTo>
                    <a:pt x="661" y="517"/>
                  </a:lnTo>
                  <a:lnTo>
                    <a:pt x="650" y="522"/>
                  </a:lnTo>
                  <a:lnTo>
                    <a:pt x="645" y="511"/>
                  </a:lnTo>
                  <a:lnTo>
                    <a:pt x="654" y="499"/>
                  </a:lnTo>
                  <a:lnTo>
                    <a:pt x="659" y="490"/>
                  </a:lnTo>
                  <a:lnTo>
                    <a:pt x="659" y="481"/>
                  </a:lnTo>
                  <a:lnTo>
                    <a:pt x="682" y="458"/>
                  </a:lnTo>
                  <a:lnTo>
                    <a:pt x="693" y="454"/>
                  </a:lnTo>
                  <a:lnTo>
                    <a:pt x="695" y="438"/>
                  </a:lnTo>
                  <a:lnTo>
                    <a:pt x="706" y="422"/>
                  </a:lnTo>
                  <a:lnTo>
                    <a:pt x="743" y="395"/>
                  </a:lnTo>
                  <a:lnTo>
                    <a:pt x="754" y="395"/>
                  </a:lnTo>
                  <a:lnTo>
                    <a:pt x="759" y="386"/>
                  </a:lnTo>
                  <a:lnTo>
                    <a:pt x="770" y="374"/>
                  </a:lnTo>
                  <a:lnTo>
                    <a:pt x="779" y="374"/>
                  </a:lnTo>
                  <a:lnTo>
                    <a:pt x="784" y="368"/>
                  </a:lnTo>
                  <a:lnTo>
                    <a:pt x="790" y="363"/>
                  </a:lnTo>
                  <a:lnTo>
                    <a:pt x="799" y="347"/>
                  </a:lnTo>
                  <a:lnTo>
                    <a:pt x="806" y="324"/>
                  </a:lnTo>
                  <a:lnTo>
                    <a:pt x="808" y="311"/>
                  </a:lnTo>
                  <a:lnTo>
                    <a:pt x="808" y="299"/>
                  </a:lnTo>
                  <a:lnTo>
                    <a:pt x="822" y="281"/>
                  </a:lnTo>
                  <a:lnTo>
                    <a:pt x="840" y="272"/>
                  </a:lnTo>
                  <a:lnTo>
                    <a:pt x="852" y="261"/>
                  </a:lnTo>
                  <a:lnTo>
                    <a:pt x="852" y="256"/>
                  </a:lnTo>
                  <a:lnTo>
                    <a:pt x="833" y="245"/>
                  </a:lnTo>
                  <a:lnTo>
                    <a:pt x="827" y="240"/>
                  </a:lnTo>
                  <a:lnTo>
                    <a:pt x="802" y="238"/>
                  </a:lnTo>
                  <a:lnTo>
                    <a:pt x="774" y="233"/>
                  </a:lnTo>
                  <a:lnTo>
                    <a:pt x="763" y="233"/>
                  </a:lnTo>
                  <a:lnTo>
                    <a:pt x="754" y="229"/>
                  </a:lnTo>
                  <a:lnTo>
                    <a:pt x="743" y="218"/>
                  </a:lnTo>
                  <a:lnTo>
                    <a:pt x="734" y="202"/>
                  </a:lnTo>
                  <a:lnTo>
                    <a:pt x="727" y="190"/>
                  </a:lnTo>
                  <a:lnTo>
                    <a:pt x="716" y="186"/>
                  </a:lnTo>
                  <a:lnTo>
                    <a:pt x="702" y="181"/>
                  </a:lnTo>
                  <a:lnTo>
                    <a:pt x="697" y="179"/>
                  </a:lnTo>
                  <a:lnTo>
                    <a:pt x="682" y="165"/>
                  </a:lnTo>
                  <a:lnTo>
                    <a:pt x="659" y="149"/>
                  </a:lnTo>
                  <a:lnTo>
                    <a:pt x="648" y="134"/>
                  </a:lnTo>
                  <a:lnTo>
                    <a:pt x="632" y="129"/>
                  </a:lnTo>
                  <a:lnTo>
                    <a:pt x="625" y="122"/>
                  </a:lnTo>
                  <a:lnTo>
                    <a:pt x="618" y="106"/>
                  </a:lnTo>
                  <a:lnTo>
                    <a:pt x="600" y="84"/>
                  </a:lnTo>
                  <a:lnTo>
                    <a:pt x="595" y="70"/>
                  </a:lnTo>
                  <a:lnTo>
                    <a:pt x="582" y="56"/>
                  </a:lnTo>
                  <a:lnTo>
                    <a:pt x="575" y="43"/>
                  </a:lnTo>
                  <a:lnTo>
                    <a:pt x="566" y="34"/>
                  </a:lnTo>
                  <a:lnTo>
                    <a:pt x="552" y="22"/>
                  </a:lnTo>
                  <a:lnTo>
                    <a:pt x="537" y="6"/>
                  </a:lnTo>
                  <a:lnTo>
                    <a:pt x="525" y="0"/>
                  </a:lnTo>
                  <a:lnTo>
                    <a:pt x="493" y="2"/>
                  </a:lnTo>
                  <a:lnTo>
                    <a:pt x="482" y="2"/>
                  </a:lnTo>
                  <a:lnTo>
                    <a:pt x="464" y="13"/>
                  </a:lnTo>
                  <a:lnTo>
                    <a:pt x="475" y="24"/>
                  </a:lnTo>
                  <a:lnTo>
                    <a:pt x="462" y="38"/>
                  </a:lnTo>
                  <a:lnTo>
                    <a:pt x="432" y="79"/>
                  </a:lnTo>
                  <a:lnTo>
                    <a:pt x="416" y="86"/>
                  </a:lnTo>
                  <a:lnTo>
                    <a:pt x="373" y="90"/>
                  </a:lnTo>
                  <a:lnTo>
                    <a:pt x="353" y="97"/>
                  </a:lnTo>
                  <a:lnTo>
                    <a:pt x="344" y="106"/>
                  </a:lnTo>
                  <a:lnTo>
                    <a:pt x="339" y="115"/>
                  </a:lnTo>
                  <a:lnTo>
                    <a:pt x="321" y="111"/>
                  </a:lnTo>
                  <a:lnTo>
                    <a:pt x="294" y="115"/>
                  </a:lnTo>
                  <a:lnTo>
                    <a:pt x="278" y="113"/>
                  </a:lnTo>
                  <a:lnTo>
                    <a:pt x="265" y="104"/>
                  </a:lnTo>
                  <a:lnTo>
                    <a:pt x="253" y="90"/>
                  </a:lnTo>
                  <a:lnTo>
                    <a:pt x="244" y="86"/>
                  </a:lnTo>
                  <a:lnTo>
                    <a:pt x="251" y="77"/>
                  </a:lnTo>
                  <a:lnTo>
                    <a:pt x="240" y="65"/>
                  </a:lnTo>
                  <a:lnTo>
                    <a:pt x="228" y="63"/>
                  </a:lnTo>
                  <a:lnTo>
                    <a:pt x="219" y="63"/>
                  </a:lnTo>
                  <a:lnTo>
                    <a:pt x="219" y="65"/>
                  </a:lnTo>
                  <a:lnTo>
                    <a:pt x="226" y="74"/>
                  </a:lnTo>
                  <a:lnTo>
                    <a:pt x="222" y="81"/>
                  </a:lnTo>
                  <a:lnTo>
                    <a:pt x="226" y="93"/>
                  </a:lnTo>
                  <a:lnTo>
                    <a:pt x="228" y="106"/>
                  </a:lnTo>
                  <a:lnTo>
                    <a:pt x="228" y="118"/>
                  </a:lnTo>
                  <a:lnTo>
                    <a:pt x="226" y="120"/>
                  </a:lnTo>
                  <a:lnTo>
                    <a:pt x="219" y="127"/>
                  </a:lnTo>
                  <a:lnTo>
                    <a:pt x="217" y="136"/>
                  </a:lnTo>
                  <a:lnTo>
                    <a:pt x="217" y="147"/>
                  </a:lnTo>
                  <a:lnTo>
                    <a:pt x="215" y="156"/>
                  </a:lnTo>
                  <a:lnTo>
                    <a:pt x="203" y="154"/>
                  </a:lnTo>
                  <a:lnTo>
                    <a:pt x="188" y="145"/>
                  </a:lnTo>
                  <a:lnTo>
                    <a:pt x="179" y="154"/>
                  </a:lnTo>
                  <a:lnTo>
                    <a:pt x="165" y="143"/>
                  </a:lnTo>
                  <a:lnTo>
                    <a:pt x="156" y="140"/>
                  </a:lnTo>
                  <a:lnTo>
                    <a:pt x="147" y="149"/>
                  </a:lnTo>
                  <a:lnTo>
                    <a:pt x="138" y="147"/>
                  </a:lnTo>
                  <a:lnTo>
                    <a:pt x="138" y="140"/>
                  </a:lnTo>
                  <a:lnTo>
                    <a:pt x="104" y="106"/>
                  </a:lnTo>
                  <a:lnTo>
                    <a:pt x="95" y="106"/>
                  </a:lnTo>
                  <a:lnTo>
                    <a:pt x="88" y="111"/>
                  </a:lnTo>
                  <a:lnTo>
                    <a:pt x="74" y="118"/>
                  </a:lnTo>
                  <a:lnTo>
                    <a:pt x="65" y="120"/>
                  </a:lnTo>
                  <a:lnTo>
                    <a:pt x="54" y="109"/>
                  </a:lnTo>
                  <a:lnTo>
                    <a:pt x="31" y="109"/>
                  </a:lnTo>
                  <a:lnTo>
                    <a:pt x="13" y="118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9" name="Freeform 51">
              <a:extLst>
                <a:ext uri="{FF2B5EF4-FFF2-40B4-BE49-F238E27FC236}">
                  <a16:creationId xmlns:a16="http://schemas.microsoft.com/office/drawing/2014/main" id="{C5BCBE66-99E4-60A1-C8AA-A10F2EF7A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425" y="2743707"/>
              <a:ext cx="681166" cy="363347"/>
            </a:xfrm>
            <a:custGeom>
              <a:avLst/>
              <a:gdLst>
                <a:gd name="T0" fmla="*/ 83 w 415"/>
                <a:gd name="T1" fmla="*/ 43 h 220"/>
                <a:gd name="T2" fmla="*/ 76 w 415"/>
                <a:gd name="T3" fmla="*/ 26 h 220"/>
                <a:gd name="T4" fmla="*/ 53 w 415"/>
                <a:gd name="T5" fmla="*/ 18 h 220"/>
                <a:gd name="T6" fmla="*/ 28 w 415"/>
                <a:gd name="T7" fmla="*/ 32 h 220"/>
                <a:gd name="T8" fmla="*/ 14 w 415"/>
                <a:gd name="T9" fmla="*/ 61 h 220"/>
                <a:gd name="T10" fmla="*/ 9 w 415"/>
                <a:gd name="T11" fmla="*/ 70 h 220"/>
                <a:gd name="T12" fmla="*/ 0 w 415"/>
                <a:gd name="T13" fmla="*/ 81 h 220"/>
                <a:gd name="T14" fmla="*/ 4 w 415"/>
                <a:gd name="T15" fmla="*/ 102 h 220"/>
                <a:gd name="T16" fmla="*/ 11 w 415"/>
                <a:gd name="T17" fmla="*/ 115 h 220"/>
                <a:gd name="T18" fmla="*/ 44 w 415"/>
                <a:gd name="T19" fmla="*/ 103 h 220"/>
                <a:gd name="T20" fmla="*/ 63 w 415"/>
                <a:gd name="T21" fmla="*/ 102 h 220"/>
                <a:gd name="T22" fmla="*/ 88 w 415"/>
                <a:gd name="T23" fmla="*/ 106 h 220"/>
                <a:gd name="T24" fmla="*/ 115 w 415"/>
                <a:gd name="T25" fmla="*/ 102 h 220"/>
                <a:gd name="T26" fmla="*/ 131 w 415"/>
                <a:gd name="T27" fmla="*/ 105 h 220"/>
                <a:gd name="T28" fmla="*/ 152 w 415"/>
                <a:gd name="T29" fmla="*/ 102 h 220"/>
                <a:gd name="T30" fmla="*/ 178 w 415"/>
                <a:gd name="T31" fmla="*/ 101 h 220"/>
                <a:gd name="T32" fmla="*/ 203 w 415"/>
                <a:gd name="T33" fmla="*/ 114 h 220"/>
                <a:gd name="T34" fmla="*/ 238 w 415"/>
                <a:gd name="T35" fmla="*/ 124 h 220"/>
                <a:gd name="T36" fmla="*/ 258 w 415"/>
                <a:gd name="T37" fmla="*/ 132 h 220"/>
                <a:gd name="T38" fmla="*/ 288 w 415"/>
                <a:gd name="T39" fmla="*/ 126 h 220"/>
                <a:gd name="T40" fmla="*/ 303 w 415"/>
                <a:gd name="T41" fmla="*/ 115 h 220"/>
                <a:gd name="T42" fmla="*/ 329 w 415"/>
                <a:gd name="T43" fmla="*/ 90 h 220"/>
                <a:gd name="T44" fmla="*/ 331 w 415"/>
                <a:gd name="T45" fmla="*/ 62 h 220"/>
                <a:gd name="T46" fmla="*/ 311 w 415"/>
                <a:gd name="T47" fmla="*/ 47 h 220"/>
                <a:gd name="T48" fmla="*/ 296 w 415"/>
                <a:gd name="T49" fmla="*/ 22 h 220"/>
                <a:gd name="T50" fmla="*/ 275 w 415"/>
                <a:gd name="T51" fmla="*/ 13 h 220"/>
                <a:gd name="T52" fmla="*/ 236 w 415"/>
                <a:gd name="T53" fmla="*/ 20 h 220"/>
                <a:gd name="T54" fmla="*/ 214 w 415"/>
                <a:gd name="T55" fmla="*/ 13 h 220"/>
                <a:gd name="T56" fmla="*/ 194 w 415"/>
                <a:gd name="T57" fmla="*/ 4 h 220"/>
                <a:gd name="T58" fmla="*/ 173 w 415"/>
                <a:gd name="T59" fmla="*/ 0 h 220"/>
                <a:gd name="T60" fmla="*/ 151 w 415"/>
                <a:gd name="T61" fmla="*/ 4 h 220"/>
                <a:gd name="T62" fmla="*/ 140 w 415"/>
                <a:gd name="T63" fmla="*/ 13 h 220"/>
                <a:gd name="T64" fmla="*/ 143 w 415"/>
                <a:gd name="T65" fmla="*/ 41 h 220"/>
                <a:gd name="T66" fmla="*/ 131 w 415"/>
                <a:gd name="T67" fmla="*/ 57 h 220"/>
                <a:gd name="T68" fmla="*/ 116 w 415"/>
                <a:gd name="T69" fmla="*/ 57 h 2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5"/>
                <a:gd name="T106" fmla="*/ 0 h 220"/>
                <a:gd name="T107" fmla="*/ 415 w 415"/>
                <a:gd name="T108" fmla="*/ 220 h 2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5" h="220">
                  <a:moveTo>
                    <a:pt x="122" y="86"/>
                  </a:moveTo>
                  <a:lnTo>
                    <a:pt x="102" y="73"/>
                  </a:lnTo>
                  <a:lnTo>
                    <a:pt x="97" y="59"/>
                  </a:lnTo>
                  <a:lnTo>
                    <a:pt x="93" y="43"/>
                  </a:lnTo>
                  <a:lnTo>
                    <a:pt x="81" y="29"/>
                  </a:lnTo>
                  <a:lnTo>
                    <a:pt x="65" y="29"/>
                  </a:lnTo>
                  <a:lnTo>
                    <a:pt x="54" y="36"/>
                  </a:lnTo>
                  <a:lnTo>
                    <a:pt x="36" y="52"/>
                  </a:lnTo>
                  <a:lnTo>
                    <a:pt x="15" y="91"/>
                  </a:lnTo>
                  <a:lnTo>
                    <a:pt x="18" y="100"/>
                  </a:lnTo>
                  <a:lnTo>
                    <a:pt x="18" y="111"/>
                  </a:lnTo>
                  <a:lnTo>
                    <a:pt x="13" y="116"/>
                  </a:lnTo>
                  <a:lnTo>
                    <a:pt x="6" y="125"/>
                  </a:lnTo>
                  <a:lnTo>
                    <a:pt x="0" y="134"/>
                  </a:lnTo>
                  <a:lnTo>
                    <a:pt x="4" y="143"/>
                  </a:lnTo>
                  <a:lnTo>
                    <a:pt x="4" y="168"/>
                  </a:lnTo>
                  <a:lnTo>
                    <a:pt x="6" y="187"/>
                  </a:lnTo>
                  <a:lnTo>
                    <a:pt x="15" y="189"/>
                  </a:lnTo>
                  <a:lnTo>
                    <a:pt x="34" y="184"/>
                  </a:lnTo>
                  <a:lnTo>
                    <a:pt x="54" y="171"/>
                  </a:lnTo>
                  <a:lnTo>
                    <a:pt x="63" y="164"/>
                  </a:lnTo>
                  <a:lnTo>
                    <a:pt x="77" y="168"/>
                  </a:lnTo>
                  <a:lnTo>
                    <a:pt x="95" y="171"/>
                  </a:lnTo>
                  <a:lnTo>
                    <a:pt x="109" y="175"/>
                  </a:lnTo>
                  <a:lnTo>
                    <a:pt x="120" y="180"/>
                  </a:lnTo>
                  <a:lnTo>
                    <a:pt x="141" y="168"/>
                  </a:lnTo>
                  <a:lnTo>
                    <a:pt x="152" y="168"/>
                  </a:lnTo>
                  <a:lnTo>
                    <a:pt x="161" y="173"/>
                  </a:lnTo>
                  <a:lnTo>
                    <a:pt x="175" y="177"/>
                  </a:lnTo>
                  <a:lnTo>
                    <a:pt x="188" y="168"/>
                  </a:lnTo>
                  <a:lnTo>
                    <a:pt x="207" y="164"/>
                  </a:lnTo>
                  <a:lnTo>
                    <a:pt x="220" y="166"/>
                  </a:lnTo>
                  <a:lnTo>
                    <a:pt x="229" y="184"/>
                  </a:lnTo>
                  <a:lnTo>
                    <a:pt x="250" y="187"/>
                  </a:lnTo>
                  <a:lnTo>
                    <a:pt x="275" y="184"/>
                  </a:lnTo>
                  <a:lnTo>
                    <a:pt x="293" y="205"/>
                  </a:lnTo>
                  <a:lnTo>
                    <a:pt x="304" y="216"/>
                  </a:lnTo>
                  <a:lnTo>
                    <a:pt x="318" y="219"/>
                  </a:lnTo>
                  <a:lnTo>
                    <a:pt x="336" y="212"/>
                  </a:lnTo>
                  <a:lnTo>
                    <a:pt x="354" y="209"/>
                  </a:lnTo>
                  <a:lnTo>
                    <a:pt x="366" y="198"/>
                  </a:lnTo>
                  <a:lnTo>
                    <a:pt x="373" y="189"/>
                  </a:lnTo>
                  <a:lnTo>
                    <a:pt x="395" y="164"/>
                  </a:lnTo>
                  <a:lnTo>
                    <a:pt x="407" y="150"/>
                  </a:lnTo>
                  <a:lnTo>
                    <a:pt x="414" y="132"/>
                  </a:lnTo>
                  <a:lnTo>
                    <a:pt x="409" y="102"/>
                  </a:lnTo>
                  <a:lnTo>
                    <a:pt x="400" y="95"/>
                  </a:lnTo>
                  <a:lnTo>
                    <a:pt x="382" y="77"/>
                  </a:lnTo>
                  <a:lnTo>
                    <a:pt x="373" y="59"/>
                  </a:lnTo>
                  <a:lnTo>
                    <a:pt x="366" y="36"/>
                  </a:lnTo>
                  <a:lnTo>
                    <a:pt x="348" y="22"/>
                  </a:lnTo>
                  <a:lnTo>
                    <a:pt x="338" y="22"/>
                  </a:lnTo>
                  <a:lnTo>
                    <a:pt x="304" y="22"/>
                  </a:lnTo>
                  <a:lnTo>
                    <a:pt x="291" y="34"/>
                  </a:lnTo>
                  <a:lnTo>
                    <a:pt x="279" y="36"/>
                  </a:lnTo>
                  <a:lnTo>
                    <a:pt x="263" y="22"/>
                  </a:lnTo>
                  <a:lnTo>
                    <a:pt x="247" y="15"/>
                  </a:lnTo>
                  <a:lnTo>
                    <a:pt x="238" y="4"/>
                  </a:lnTo>
                  <a:lnTo>
                    <a:pt x="232" y="2"/>
                  </a:lnTo>
                  <a:lnTo>
                    <a:pt x="213" y="0"/>
                  </a:lnTo>
                  <a:lnTo>
                    <a:pt x="200" y="4"/>
                  </a:lnTo>
                  <a:lnTo>
                    <a:pt x="186" y="4"/>
                  </a:lnTo>
                  <a:lnTo>
                    <a:pt x="179" y="11"/>
                  </a:lnTo>
                  <a:lnTo>
                    <a:pt x="172" y="22"/>
                  </a:lnTo>
                  <a:lnTo>
                    <a:pt x="172" y="43"/>
                  </a:lnTo>
                  <a:lnTo>
                    <a:pt x="177" y="68"/>
                  </a:lnTo>
                  <a:lnTo>
                    <a:pt x="177" y="79"/>
                  </a:lnTo>
                  <a:lnTo>
                    <a:pt x="161" y="95"/>
                  </a:lnTo>
                  <a:lnTo>
                    <a:pt x="152" y="104"/>
                  </a:lnTo>
                  <a:lnTo>
                    <a:pt x="143" y="95"/>
                  </a:lnTo>
                  <a:lnTo>
                    <a:pt x="122" y="8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id="{6DC8C6AA-78F7-7F08-F34E-22EA5D4BB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761" y="2284841"/>
              <a:ext cx="829847" cy="1376599"/>
            </a:xfrm>
            <a:custGeom>
              <a:avLst/>
              <a:gdLst>
                <a:gd name="T0" fmla="*/ 134 w 504"/>
                <a:gd name="T1" fmla="*/ 344 h 836"/>
                <a:gd name="T2" fmla="*/ 89 w 504"/>
                <a:gd name="T3" fmla="*/ 368 h 836"/>
                <a:gd name="T4" fmla="*/ 76 w 504"/>
                <a:gd name="T5" fmla="*/ 387 h 836"/>
                <a:gd name="T6" fmla="*/ 104 w 504"/>
                <a:gd name="T7" fmla="*/ 400 h 836"/>
                <a:gd name="T8" fmla="*/ 124 w 504"/>
                <a:gd name="T9" fmla="*/ 406 h 836"/>
                <a:gd name="T10" fmla="*/ 165 w 504"/>
                <a:gd name="T11" fmla="*/ 413 h 836"/>
                <a:gd name="T12" fmla="*/ 139 w 504"/>
                <a:gd name="T13" fmla="*/ 435 h 836"/>
                <a:gd name="T14" fmla="*/ 80 w 504"/>
                <a:gd name="T15" fmla="*/ 423 h 836"/>
                <a:gd name="T16" fmla="*/ 37 w 504"/>
                <a:gd name="T17" fmla="*/ 448 h 836"/>
                <a:gd name="T18" fmla="*/ 2 w 504"/>
                <a:gd name="T19" fmla="*/ 462 h 836"/>
                <a:gd name="T20" fmla="*/ 20 w 504"/>
                <a:gd name="T21" fmla="*/ 472 h 836"/>
                <a:gd name="T22" fmla="*/ 53 w 504"/>
                <a:gd name="T23" fmla="*/ 469 h 836"/>
                <a:gd name="T24" fmla="*/ 100 w 504"/>
                <a:gd name="T25" fmla="*/ 484 h 836"/>
                <a:gd name="T26" fmla="*/ 136 w 504"/>
                <a:gd name="T27" fmla="*/ 461 h 836"/>
                <a:gd name="T28" fmla="*/ 167 w 504"/>
                <a:gd name="T29" fmla="*/ 475 h 836"/>
                <a:gd name="T30" fmla="*/ 210 w 504"/>
                <a:gd name="T31" fmla="*/ 480 h 836"/>
                <a:gd name="T32" fmla="*/ 242 w 504"/>
                <a:gd name="T33" fmla="*/ 477 h 836"/>
                <a:gd name="T34" fmla="*/ 289 w 504"/>
                <a:gd name="T35" fmla="*/ 491 h 836"/>
                <a:gd name="T36" fmla="*/ 326 w 504"/>
                <a:gd name="T37" fmla="*/ 492 h 836"/>
                <a:gd name="T38" fmla="*/ 366 w 504"/>
                <a:gd name="T39" fmla="*/ 484 h 836"/>
                <a:gd name="T40" fmla="*/ 349 w 504"/>
                <a:gd name="T41" fmla="*/ 461 h 836"/>
                <a:gd name="T42" fmla="*/ 350 w 504"/>
                <a:gd name="T43" fmla="*/ 446 h 836"/>
                <a:gd name="T44" fmla="*/ 401 w 504"/>
                <a:gd name="T45" fmla="*/ 423 h 836"/>
                <a:gd name="T46" fmla="*/ 413 w 504"/>
                <a:gd name="T47" fmla="*/ 390 h 836"/>
                <a:gd name="T48" fmla="*/ 377 w 504"/>
                <a:gd name="T49" fmla="*/ 373 h 836"/>
                <a:gd name="T50" fmla="*/ 352 w 504"/>
                <a:gd name="T51" fmla="*/ 371 h 836"/>
                <a:gd name="T52" fmla="*/ 361 w 504"/>
                <a:gd name="T53" fmla="*/ 341 h 836"/>
                <a:gd name="T54" fmla="*/ 361 w 504"/>
                <a:gd name="T55" fmla="*/ 299 h 836"/>
                <a:gd name="T56" fmla="*/ 324 w 504"/>
                <a:gd name="T57" fmla="*/ 250 h 836"/>
                <a:gd name="T58" fmla="*/ 324 w 504"/>
                <a:gd name="T59" fmla="*/ 211 h 836"/>
                <a:gd name="T60" fmla="*/ 311 w 504"/>
                <a:gd name="T61" fmla="*/ 182 h 836"/>
                <a:gd name="T62" fmla="*/ 271 w 504"/>
                <a:gd name="T63" fmla="*/ 165 h 836"/>
                <a:gd name="T64" fmla="*/ 268 w 504"/>
                <a:gd name="T65" fmla="*/ 153 h 836"/>
                <a:gd name="T66" fmla="*/ 302 w 504"/>
                <a:gd name="T67" fmla="*/ 156 h 836"/>
                <a:gd name="T68" fmla="*/ 354 w 504"/>
                <a:gd name="T69" fmla="*/ 110 h 836"/>
                <a:gd name="T70" fmla="*/ 352 w 504"/>
                <a:gd name="T71" fmla="*/ 80 h 836"/>
                <a:gd name="T72" fmla="*/ 302 w 504"/>
                <a:gd name="T73" fmla="*/ 65 h 836"/>
                <a:gd name="T74" fmla="*/ 276 w 504"/>
                <a:gd name="T75" fmla="*/ 67 h 836"/>
                <a:gd name="T76" fmla="*/ 290 w 504"/>
                <a:gd name="T77" fmla="*/ 48 h 836"/>
                <a:gd name="T78" fmla="*/ 345 w 504"/>
                <a:gd name="T79" fmla="*/ 24 h 836"/>
                <a:gd name="T80" fmla="*/ 310 w 504"/>
                <a:gd name="T81" fmla="*/ 8 h 836"/>
                <a:gd name="T82" fmla="*/ 253 w 504"/>
                <a:gd name="T83" fmla="*/ 14 h 836"/>
                <a:gd name="T84" fmla="*/ 229 w 504"/>
                <a:gd name="T85" fmla="*/ 32 h 836"/>
                <a:gd name="T86" fmla="*/ 210 w 504"/>
                <a:gd name="T87" fmla="*/ 55 h 836"/>
                <a:gd name="T88" fmla="*/ 167 w 504"/>
                <a:gd name="T89" fmla="*/ 97 h 836"/>
                <a:gd name="T90" fmla="*/ 195 w 504"/>
                <a:gd name="T91" fmla="*/ 103 h 836"/>
                <a:gd name="T92" fmla="*/ 154 w 504"/>
                <a:gd name="T93" fmla="*/ 153 h 836"/>
                <a:gd name="T94" fmla="*/ 170 w 504"/>
                <a:gd name="T95" fmla="*/ 161 h 836"/>
                <a:gd name="T96" fmla="*/ 193 w 504"/>
                <a:gd name="T97" fmla="*/ 171 h 836"/>
                <a:gd name="T98" fmla="*/ 165 w 504"/>
                <a:gd name="T99" fmla="*/ 201 h 836"/>
                <a:gd name="T100" fmla="*/ 207 w 504"/>
                <a:gd name="T101" fmla="*/ 221 h 836"/>
                <a:gd name="T102" fmla="*/ 230 w 504"/>
                <a:gd name="T103" fmla="*/ 228 h 836"/>
                <a:gd name="T104" fmla="*/ 223 w 504"/>
                <a:gd name="T105" fmla="*/ 271 h 836"/>
                <a:gd name="T106" fmla="*/ 221 w 504"/>
                <a:gd name="T107" fmla="*/ 301 h 836"/>
                <a:gd name="T108" fmla="*/ 202 w 504"/>
                <a:gd name="T109" fmla="*/ 314 h 8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4"/>
                <a:gd name="T166" fmla="*/ 0 h 836"/>
                <a:gd name="T167" fmla="*/ 504 w 504"/>
                <a:gd name="T168" fmla="*/ 836 h 8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4" h="836">
                  <a:moveTo>
                    <a:pt x="149" y="535"/>
                  </a:moveTo>
                  <a:lnTo>
                    <a:pt x="174" y="555"/>
                  </a:lnTo>
                  <a:lnTo>
                    <a:pt x="163" y="576"/>
                  </a:lnTo>
                  <a:lnTo>
                    <a:pt x="149" y="594"/>
                  </a:lnTo>
                  <a:lnTo>
                    <a:pt x="126" y="605"/>
                  </a:lnTo>
                  <a:lnTo>
                    <a:pt x="108" y="614"/>
                  </a:lnTo>
                  <a:lnTo>
                    <a:pt x="88" y="617"/>
                  </a:lnTo>
                  <a:lnTo>
                    <a:pt x="79" y="623"/>
                  </a:lnTo>
                  <a:lnTo>
                    <a:pt x="92" y="648"/>
                  </a:lnTo>
                  <a:lnTo>
                    <a:pt x="115" y="648"/>
                  </a:lnTo>
                  <a:lnTo>
                    <a:pt x="126" y="651"/>
                  </a:lnTo>
                  <a:lnTo>
                    <a:pt x="126" y="669"/>
                  </a:lnTo>
                  <a:lnTo>
                    <a:pt x="138" y="669"/>
                  </a:lnTo>
                  <a:lnTo>
                    <a:pt x="147" y="664"/>
                  </a:lnTo>
                  <a:lnTo>
                    <a:pt x="151" y="680"/>
                  </a:lnTo>
                  <a:lnTo>
                    <a:pt x="165" y="696"/>
                  </a:lnTo>
                  <a:lnTo>
                    <a:pt x="185" y="696"/>
                  </a:lnTo>
                  <a:lnTo>
                    <a:pt x="201" y="692"/>
                  </a:lnTo>
                  <a:lnTo>
                    <a:pt x="212" y="696"/>
                  </a:lnTo>
                  <a:lnTo>
                    <a:pt x="181" y="721"/>
                  </a:lnTo>
                  <a:lnTo>
                    <a:pt x="169" y="728"/>
                  </a:lnTo>
                  <a:lnTo>
                    <a:pt x="151" y="721"/>
                  </a:lnTo>
                  <a:lnTo>
                    <a:pt x="115" y="707"/>
                  </a:lnTo>
                  <a:lnTo>
                    <a:pt x="97" y="707"/>
                  </a:lnTo>
                  <a:lnTo>
                    <a:pt x="79" y="721"/>
                  </a:lnTo>
                  <a:lnTo>
                    <a:pt x="56" y="741"/>
                  </a:lnTo>
                  <a:lnTo>
                    <a:pt x="45" y="751"/>
                  </a:lnTo>
                  <a:lnTo>
                    <a:pt x="31" y="755"/>
                  </a:lnTo>
                  <a:lnTo>
                    <a:pt x="13" y="764"/>
                  </a:lnTo>
                  <a:lnTo>
                    <a:pt x="2" y="773"/>
                  </a:lnTo>
                  <a:lnTo>
                    <a:pt x="0" y="780"/>
                  </a:lnTo>
                  <a:lnTo>
                    <a:pt x="13" y="782"/>
                  </a:lnTo>
                  <a:lnTo>
                    <a:pt x="24" y="791"/>
                  </a:lnTo>
                  <a:lnTo>
                    <a:pt x="38" y="798"/>
                  </a:lnTo>
                  <a:lnTo>
                    <a:pt x="52" y="791"/>
                  </a:lnTo>
                  <a:lnTo>
                    <a:pt x="65" y="785"/>
                  </a:lnTo>
                  <a:lnTo>
                    <a:pt x="79" y="787"/>
                  </a:lnTo>
                  <a:lnTo>
                    <a:pt x="101" y="800"/>
                  </a:lnTo>
                  <a:lnTo>
                    <a:pt x="122" y="810"/>
                  </a:lnTo>
                  <a:lnTo>
                    <a:pt x="135" y="800"/>
                  </a:lnTo>
                  <a:lnTo>
                    <a:pt x="142" y="785"/>
                  </a:lnTo>
                  <a:lnTo>
                    <a:pt x="165" y="771"/>
                  </a:lnTo>
                  <a:lnTo>
                    <a:pt x="178" y="771"/>
                  </a:lnTo>
                  <a:lnTo>
                    <a:pt x="192" y="785"/>
                  </a:lnTo>
                  <a:lnTo>
                    <a:pt x="203" y="794"/>
                  </a:lnTo>
                  <a:lnTo>
                    <a:pt x="219" y="794"/>
                  </a:lnTo>
                  <a:lnTo>
                    <a:pt x="242" y="796"/>
                  </a:lnTo>
                  <a:lnTo>
                    <a:pt x="256" y="803"/>
                  </a:lnTo>
                  <a:lnTo>
                    <a:pt x="271" y="791"/>
                  </a:lnTo>
                  <a:lnTo>
                    <a:pt x="283" y="791"/>
                  </a:lnTo>
                  <a:lnTo>
                    <a:pt x="294" y="798"/>
                  </a:lnTo>
                  <a:lnTo>
                    <a:pt x="310" y="814"/>
                  </a:lnTo>
                  <a:lnTo>
                    <a:pt x="328" y="816"/>
                  </a:lnTo>
                  <a:lnTo>
                    <a:pt x="351" y="821"/>
                  </a:lnTo>
                  <a:lnTo>
                    <a:pt x="364" y="830"/>
                  </a:lnTo>
                  <a:lnTo>
                    <a:pt x="382" y="835"/>
                  </a:lnTo>
                  <a:lnTo>
                    <a:pt x="396" y="825"/>
                  </a:lnTo>
                  <a:lnTo>
                    <a:pt x="416" y="814"/>
                  </a:lnTo>
                  <a:lnTo>
                    <a:pt x="428" y="812"/>
                  </a:lnTo>
                  <a:lnTo>
                    <a:pt x="444" y="810"/>
                  </a:lnTo>
                  <a:lnTo>
                    <a:pt x="457" y="796"/>
                  </a:lnTo>
                  <a:lnTo>
                    <a:pt x="446" y="785"/>
                  </a:lnTo>
                  <a:lnTo>
                    <a:pt x="423" y="771"/>
                  </a:lnTo>
                  <a:lnTo>
                    <a:pt x="416" y="764"/>
                  </a:lnTo>
                  <a:lnTo>
                    <a:pt x="416" y="755"/>
                  </a:lnTo>
                  <a:lnTo>
                    <a:pt x="425" y="746"/>
                  </a:lnTo>
                  <a:lnTo>
                    <a:pt x="444" y="744"/>
                  </a:lnTo>
                  <a:lnTo>
                    <a:pt x="459" y="737"/>
                  </a:lnTo>
                  <a:lnTo>
                    <a:pt x="487" y="707"/>
                  </a:lnTo>
                  <a:lnTo>
                    <a:pt x="498" y="694"/>
                  </a:lnTo>
                  <a:lnTo>
                    <a:pt x="503" y="669"/>
                  </a:lnTo>
                  <a:lnTo>
                    <a:pt x="503" y="653"/>
                  </a:lnTo>
                  <a:lnTo>
                    <a:pt x="491" y="644"/>
                  </a:lnTo>
                  <a:lnTo>
                    <a:pt x="473" y="630"/>
                  </a:lnTo>
                  <a:lnTo>
                    <a:pt x="459" y="623"/>
                  </a:lnTo>
                  <a:lnTo>
                    <a:pt x="444" y="626"/>
                  </a:lnTo>
                  <a:lnTo>
                    <a:pt x="432" y="633"/>
                  </a:lnTo>
                  <a:lnTo>
                    <a:pt x="428" y="621"/>
                  </a:lnTo>
                  <a:lnTo>
                    <a:pt x="437" y="605"/>
                  </a:lnTo>
                  <a:lnTo>
                    <a:pt x="441" y="594"/>
                  </a:lnTo>
                  <a:lnTo>
                    <a:pt x="439" y="571"/>
                  </a:lnTo>
                  <a:lnTo>
                    <a:pt x="437" y="540"/>
                  </a:lnTo>
                  <a:lnTo>
                    <a:pt x="444" y="515"/>
                  </a:lnTo>
                  <a:lnTo>
                    <a:pt x="439" y="501"/>
                  </a:lnTo>
                  <a:lnTo>
                    <a:pt x="428" y="481"/>
                  </a:lnTo>
                  <a:lnTo>
                    <a:pt x="403" y="437"/>
                  </a:lnTo>
                  <a:lnTo>
                    <a:pt x="394" y="417"/>
                  </a:lnTo>
                  <a:lnTo>
                    <a:pt x="389" y="392"/>
                  </a:lnTo>
                  <a:lnTo>
                    <a:pt x="387" y="378"/>
                  </a:lnTo>
                  <a:lnTo>
                    <a:pt x="394" y="353"/>
                  </a:lnTo>
                  <a:lnTo>
                    <a:pt x="394" y="335"/>
                  </a:lnTo>
                  <a:lnTo>
                    <a:pt x="389" y="315"/>
                  </a:lnTo>
                  <a:lnTo>
                    <a:pt x="378" y="304"/>
                  </a:lnTo>
                  <a:lnTo>
                    <a:pt x="360" y="285"/>
                  </a:lnTo>
                  <a:lnTo>
                    <a:pt x="346" y="279"/>
                  </a:lnTo>
                  <a:lnTo>
                    <a:pt x="330" y="276"/>
                  </a:lnTo>
                  <a:lnTo>
                    <a:pt x="321" y="274"/>
                  </a:lnTo>
                  <a:lnTo>
                    <a:pt x="321" y="265"/>
                  </a:lnTo>
                  <a:lnTo>
                    <a:pt x="326" y="256"/>
                  </a:lnTo>
                  <a:lnTo>
                    <a:pt x="344" y="254"/>
                  </a:lnTo>
                  <a:lnTo>
                    <a:pt x="357" y="260"/>
                  </a:lnTo>
                  <a:lnTo>
                    <a:pt x="367" y="263"/>
                  </a:lnTo>
                  <a:lnTo>
                    <a:pt x="373" y="251"/>
                  </a:lnTo>
                  <a:lnTo>
                    <a:pt x="371" y="240"/>
                  </a:lnTo>
                  <a:lnTo>
                    <a:pt x="432" y="183"/>
                  </a:lnTo>
                  <a:lnTo>
                    <a:pt x="444" y="172"/>
                  </a:lnTo>
                  <a:lnTo>
                    <a:pt x="444" y="147"/>
                  </a:lnTo>
                  <a:lnTo>
                    <a:pt x="428" y="133"/>
                  </a:lnTo>
                  <a:lnTo>
                    <a:pt x="412" y="131"/>
                  </a:lnTo>
                  <a:lnTo>
                    <a:pt x="396" y="108"/>
                  </a:lnTo>
                  <a:lnTo>
                    <a:pt x="367" y="108"/>
                  </a:lnTo>
                  <a:lnTo>
                    <a:pt x="342" y="113"/>
                  </a:lnTo>
                  <a:lnTo>
                    <a:pt x="335" y="111"/>
                  </a:lnTo>
                  <a:lnTo>
                    <a:pt x="328" y="102"/>
                  </a:lnTo>
                  <a:lnTo>
                    <a:pt x="342" y="93"/>
                  </a:lnTo>
                  <a:lnTo>
                    <a:pt x="353" y="81"/>
                  </a:lnTo>
                  <a:lnTo>
                    <a:pt x="378" y="58"/>
                  </a:lnTo>
                  <a:lnTo>
                    <a:pt x="398" y="56"/>
                  </a:lnTo>
                  <a:lnTo>
                    <a:pt x="419" y="40"/>
                  </a:lnTo>
                  <a:lnTo>
                    <a:pt x="437" y="27"/>
                  </a:lnTo>
                  <a:lnTo>
                    <a:pt x="394" y="15"/>
                  </a:lnTo>
                  <a:lnTo>
                    <a:pt x="376" y="13"/>
                  </a:lnTo>
                  <a:lnTo>
                    <a:pt x="355" y="11"/>
                  </a:lnTo>
                  <a:lnTo>
                    <a:pt x="330" y="0"/>
                  </a:lnTo>
                  <a:lnTo>
                    <a:pt x="308" y="24"/>
                  </a:lnTo>
                  <a:lnTo>
                    <a:pt x="310" y="36"/>
                  </a:lnTo>
                  <a:lnTo>
                    <a:pt x="296" y="40"/>
                  </a:lnTo>
                  <a:lnTo>
                    <a:pt x="278" y="54"/>
                  </a:lnTo>
                  <a:lnTo>
                    <a:pt x="258" y="61"/>
                  </a:lnTo>
                  <a:lnTo>
                    <a:pt x="258" y="79"/>
                  </a:lnTo>
                  <a:lnTo>
                    <a:pt x="256" y="93"/>
                  </a:lnTo>
                  <a:lnTo>
                    <a:pt x="240" y="115"/>
                  </a:lnTo>
                  <a:lnTo>
                    <a:pt x="212" y="145"/>
                  </a:lnTo>
                  <a:lnTo>
                    <a:pt x="203" y="161"/>
                  </a:lnTo>
                  <a:lnTo>
                    <a:pt x="208" y="170"/>
                  </a:lnTo>
                  <a:lnTo>
                    <a:pt x="235" y="167"/>
                  </a:lnTo>
                  <a:lnTo>
                    <a:pt x="237" y="172"/>
                  </a:lnTo>
                  <a:lnTo>
                    <a:pt x="237" y="183"/>
                  </a:lnTo>
                  <a:lnTo>
                    <a:pt x="201" y="231"/>
                  </a:lnTo>
                  <a:lnTo>
                    <a:pt x="188" y="256"/>
                  </a:lnTo>
                  <a:lnTo>
                    <a:pt x="178" y="279"/>
                  </a:lnTo>
                  <a:lnTo>
                    <a:pt x="188" y="290"/>
                  </a:lnTo>
                  <a:lnTo>
                    <a:pt x="206" y="270"/>
                  </a:lnTo>
                  <a:lnTo>
                    <a:pt x="222" y="245"/>
                  </a:lnTo>
                  <a:lnTo>
                    <a:pt x="233" y="251"/>
                  </a:lnTo>
                  <a:lnTo>
                    <a:pt x="235" y="288"/>
                  </a:lnTo>
                  <a:lnTo>
                    <a:pt x="237" y="310"/>
                  </a:lnTo>
                  <a:lnTo>
                    <a:pt x="215" y="322"/>
                  </a:lnTo>
                  <a:lnTo>
                    <a:pt x="201" y="338"/>
                  </a:lnTo>
                  <a:lnTo>
                    <a:pt x="197" y="349"/>
                  </a:lnTo>
                  <a:lnTo>
                    <a:pt x="224" y="374"/>
                  </a:lnTo>
                  <a:lnTo>
                    <a:pt x="251" y="369"/>
                  </a:lnTo>
                  <a:lnTo>
                    <a:pt x="256" y="385"/>
                  </a:lnTo>
                  <a:lnTo>
                    <a:pt x="283" y="367"/>
                  </a:lnTo>
                  <a:lnTo>
                    <a:pt x="280" y="381"/>
                  </a:lnTo>
                  <a:lnTo>
                    <a:pt x="258" y="408"/>
                  </a:lnTo>
                  <a:lnTo>
                    <a:pt x="269" y="437"/>
                  </a:lnTo>
                  <a:lnTo>
                    <a:pt x="271" y="453"/>
                  </a:lnTo>
                  <a:lnTo>
                    <a:pt x="294" y="456"/>
                  </a:lnTo>
                  <a:lnTo>
                    <a:pt x="294" y="469"/>
                  </a:lnTo>
                  <a:lnTo>
                    <a:pt x="269" y="503"/>
                  </a:lnTo>
                  <a:lnTo>
                    <a:pt x="258" y="499"/>
                  </a:lnTo>
                  <a:lnTo>
                    <a:pt x="249" y="508"/>
                  </a:lnTo>
                  <a:lnTo>
                    <a:pt x="246" y="526"/>
                  </a:lnTo>
                  <a:lnTo>
                    <a:pt x="219" y="510"/>
                  </a:lnTo>
                  <a:lnTo>
                    <a:pt x="149" y="53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A45E4C72-BEA9-AFD5-BCCA-F8DB36D4F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6123" y="2949728"/>
              <a:ext cx="69154" cy="63679"/>
            </a:xfrm>
            <a:custGeom>
              <a:avLst/>
              <a:gdLst>
                <a:gd name="T0" fmla="*/ 18 w 42"/>
                <a:gd name="T1" fmla="*/ 0 h 38"/>
                <a:gd name="T2" fmla="*/ 30 w 42"/>
                <a:gd name="T3" fmla="*/ 2 h 38"/>
                <a:gd name="T4" fmla="*/ 33 w 42"/>
                <a:gd name="T5" fmla="*/ 11 h 38"/>
                <a:gd name="T6" fmla="*/ 18 w 42"/>
                <a:gd name="T7" fmla="*/ 20 h 38"/>
                <a:gd name="T8" fmla="*/ 2 w 42"/>
                <a:gd name="T9" fmla="*/ 24 h 38"/>
                <a:gd name="T10" fmla="*/ 0 w 42"/>
                <a:gd name="T11" fmla="*/ 12 h 38"/>
                <a:gd name="T12" fmla="*/ 18 w 42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38"/>
                <a:gd name="T23" fmla="*/ 42 w 42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38">
                  <a:moveTo>
                    <a:pt x="22" y="0"/>
                  </a:moveTo>
                  <a:lnTo>
                    <a:pt x="38" y="2"/>
                  </a:lnTo>
                  <a:lnTo>
                    <a:pt x="41" y="17"/>
                  </a:lnTo>
                  <a:lnTo>
                    <a:pt x="22" y="31"/>
                  </a:lnTo>
                  <a:lnTo>
                    <a:pt x="2" y="37"/>
                  </a:lnTo>
                  <a:lnTo>
                    <a:pt x="0" y="19"/>
                  </a:lnTo>
                  <a:lnTo>
                    <a:pt x="22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925E35F7-6AD7-0D74-6594-A24404F45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715" y="2627586"/>
              <a:ext cx="70883" cy="61806"/>
            </a:xfrm>
            <a:custGeom>
              <a:avLst/>
              <a:gdLst>
                <a:gd name="T0" fmla="*/ 29 w 43"/>
                <a:gd name="T1" fmla="*/ 0 h 38"/>
                <a:gd name="T2" fmla="*/ 34 w 43"/>
                <a:gd name="T3" fmla="*/ 10 h 38"/>
                <a:gd name="T4" fmla="*/ 18 w 43"/>
                <a:gd name="T5" fmla="*/ 17 h 38"/>
                <a:gd name="T6" fmla="*/ 4 w 43"/>
                <a:gd name="T7" fmla="*/ 21 h 38"/>
                <a:gd name="T8" fmla="*/ 0 w 43"/>
                <a:gd name="T9" fmla="*/ 11 h 38"/>
                <a:gd name="T10" fmla="*/ 8 w 43"/>
                <a:gd name="T11" fmla="*/ 3 h 38"/>
                <a:gd name="T12" fmla="*/ 29 w 43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38"/>
                <a:gd name="T23" fmla="*/ 43 w 4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38">
                  <a:moveTo>
                    <a:pt x="35" y="0"/>
                  </a:moveTo>
                  <a:lnTo>
                    <a:pt x="42" y="17"/>
                  </a:lnTo>
                  <a:lnTo>
                    <a:pt x="22" y="31"/>
                  </a:lnTo>
                  <a:lnTo>
                    <a:pt x="4" y="37"/>
                  </a:lnTo>
                  <a:lnTo>
                    <a:pt x="0" y="19"/>
                  </a:lnTo>
                  <a:lnTo>
                    <a:pt x="8" y="5"/>
                  </a:lnTo>
                  <a:lnTo>
                    <a:pt x="35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8285FF1B-240D-209E-441A-A20D60F6E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175" y="2378487"/>
              <a:ext cx="58781" cy="95519"/>
            </a:xfrm>
            <a:custGeom>
              <a:avLst/>
              <a:gdLst>
                <a:gd name="T0" fmla="*/ 10 w 36"/>
                <a:gd name="T1" fmla="*/ 34 h 58"/>
                <a:gd name="T2" fmla="*/ 27 w 36"/>
                <a:gd name="T3" fmla="*/ 26 h 58"/>
                <a:gd name="T4" fmla="*/ 23 w 36"/>
                <a:gd name="T5" fmla="*/ 15 h 58"/>
                <a:gd name="T6" fmla="*/ 17 w 36"/>
                <a:gd name="T7" fmla="*/ 8 h 58"/>
                <a:gd name="T8" fmla="*/ 10 w 36"/>
                <a:gd name="T9" fmla="*/ 0 h 58"/>
                <a:gd name="T10" fmla="*/ 0 w 36"/>
                <a:gd name="T11" fmla="*/ 4 h 58"/>
                <a:gd name="T12" fmla="*/ 7 w 36"/>
                <a:gd name="T13" fmla="*/ 16 h 58"/>
                <a:gd name="T14" fmla="*/ 10 w 36"/>
                <a:gd name="T15" fmla="*/ 34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58"/>
                <a:gd name="T26" fmla="*/ 36 w 36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58">
                  <a:moveTo>
                    <a:pt x="14" y="57"/>
                  </a:moveTo>
                  <a:lnTo>
                    <a:pt x="35" y="43"/>
                  </a:lnTo>
                  <a:lnTo>
                    <a:pt x="28" y="25"/>
                  </a:lnTo>
                  <a:lnTo>
                    <a:pt x="21" y="13"/>
                  </a:lnTo>
                  <a:lnTo>
                    <a:pt x="14" y="0"/>
                  </a:lnTo>
                  <a:lnTo>
                    <a:pt x="0" y="6"/>
                  </a:lnTo>
                  <a:lnTo>
                    <a:pt x="7" y="27"/>
                  </a:lnTo>
                  <a:lnTo>
                    <a:pt x="14" y="5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4" name="Freeform 56">
              <a:extLst>
                <a:ext uri="{FF2B5EF4-FFF2-40B4-BE49-F238E27FC236}">
                  <a16:creationId xmlns:a16="http://schemas.microsoft.com/office/drawing/2014/main" id="{65D3BD53-DB62-8904-6D7A-CC618E662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288" y="2753071"/>
              <a:ext cx="178071" cy="179801"/>
            </a:xfrm>
            <a:custGeom>
              <a:avLst/>
              <a:gdLst>
                <a:gd name="T0" fmla="*/ 30 w 109"/>
                <a:gd name="T1" fmla="*/ 0 h 109"/>
                <a:gd name="T2" fmla="*/ 51 w 109"/>
                <a:gd name="T3" fmla="*/ 0 h 109"/>
                <a:gd name="T4" fmla="*/ 65 w 109"/>
                <a:gd name="T5" fmla="*/ 4 h 109"/>
                <a:gd name="T6" fmla="*/ 75 w 109"/>
                <a:gd name="T7" fmla="*/ 13 h 109"/>
                <a:gd name="T8" fmla="*/ 84 w 109"/>
                <a:gd name="T9" fmla="*/ 29 h 109"/>
                <a:gd name="T10" fmla="*/ 86 w 109"/>
                <a:gd name="T11" fmla="*/ 44 h 109"/>
                <a:gd name="T12" fmla="*/ 77 w 109"/>
                <a:gd name="T13" fmla="*/ 53 h 109"/>
                <a:gd name="T14" fmla="*/ 73 w 109"/>
                <a:gd name="T15" fmla="*/ 62 h 109"/>
                <a:gd name="T16" fmla="*/ 62 w 109"/>
                <a:gd name="T17" fmla="*/ 65 h 109"/>
                <a:gd name="T18" fmla="*/ 54 w 109"/>
                <a:gd name="T19" fmla="*/ 56 h 109"/>
                <a:gd name="T20" fmla="*/ 44 w 109"/>
                <a:gd name="T21" fmla="*/ 41 h 109"/>
                <a:gd name="T22" fmla="*/ 39 w 109"/>
                <a:gd name="T23" fmla="*/ 35 h 109"/>
                <a:gd name="T24" fmla="*/ 23 w 109"/>
                <a:gd name="T25" fmla="*/ 33 h 109"/>
                <a:gd name="T26" fmla="*/ 0 w 109"/>
                <a:gd name="T27" fmla="*/ 18 h 109"/>
                <a:gd name="T28" fmla="*/ 30 w 109"/>
                <a:gd name="T29" fmla="*/ 0 h 1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9"/>
                <a:gd name="T46" fmla="*/ 0 h 109"/>
                <a:gd name="T47" fmla="*/ 109 w 109"/>
                <a:gd name="T48" fmla="*/ 109 h 1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9" h="109">
                  <a:moveTo>
                    <a:pt x="38" y="0"/>
                  </a:moveTo>
                  <a:lnTo>
                    <a:pt x="63" y="0"/>
                  </a:lnTo>
                  <a:lnTo>
                    <a:pt x="81" y="4"/>
                  </a:lnTo>
                  <a:lnTo>
                    <a:pt x="94" y="22"/>
                  </a:lnTo>
                  <a:lnTo>
                    <a:pt x="105" y="49"/>
                  </a:lnTo>
                  <a:lnTo>
                    <a:pt x="108" y="74"/>
                  </a:lnTo>
                  <a:lnTo>
                    <a:pt x="96" y="87"/>
                  </a:lnTo>
                  <a:lnTo>
                    <a:pt x="92" y="103"/>
                  </a:lnTo>
                  <a:lnTo>
                    <a:pt x="78" y="108"/>
                  </a:lnTo>
                  <a:lnTo>
                    <a:pt x="67" y="94"/>
                  </a:lnTo>
                  <a:lnTo>
                    <a:pt x="56" y="67"/>
                  </a:lnTo>
                  <a:lnTo>
                    <a:pt x="49" y="58"/>
                  </a:lnTo>
                  <a:lnTo>
                    <a:pt x="27" y="56"/>
                  </a:lnTo>
                  <a:lnTo>
                    <a:pt x="0" y="29"/>
                  </a:lnTo>
                  <a:lnTo>
                    <a:pt x="38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5" name="Freeform 57">
              <a:extLst>
                <a:ext uri="{FF2B5EF4-FFF2-40B4-BE49-F238E27FC236}">
                  <a16:creationId xmlns:a16="http://schemas.microsoft.com/office/drawing/2014/main" id="{3CF8244D-EBA7-C6C1-E8D0-997A7E3F9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1073" y="2267984"/>
              <a:ext cx="95087" cy="71171"/>
            </a:xfrm>
            <a:custGeom>
              <a:avLst/>
              <a:gdLst>
                <a:gd name="T0" fmla="*/ 41 w 58"/>
                <a:gd name="T1" fmla="*/ 0 h 43"/>
                <a:gd name="T2" fmla="*/ 46 w 58"/>
                <a:gd name="T3" fmla="*/ 5 h 43"/>
                <a:gd name="T4" fmla="*/ 27 w 58"/>
                <a:gd name="T5" fmla="*/ 13 h 43"/>
                <a:gd name="T6" fmla="*/ 9 w 58"/>
                <a:gd name="T7" fmla="*/ 26 h 43"/>
                <a:gd name="T8" fmla="*/ 2 w 58"/>
                <a:gd name="T9" fmla="*/ 23 h 43"/>
                <a:gd name="T10" fmla="*/ 0 w 58"/>
                <a:gd name="T11" fmla="*/ 9 h 43"/>
                <a:gd name="T12" fmla="*/ 0 w 58"/>
                <a:gd name="T13" fmla="*/ 4 h 43"/>
                <a:gd name="T14" fmla="*/ 27 w 58"/>
                <a:gd name="T15" fmla="*/ 0 h 43"/>
                <a:gd name="T16" fmla="*/ 41 w 58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"/>
                <a:gd name="T28" fmla="*/ 0 h 43"/>
                <a:gd name="T29" fmla="*/ 58 w 58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" h="43">
                  <a:moveTo>
                    <a:pt x="50" y="0"/>
                  </a:moveTo>
                  <a:lnTo>
                    <a:pt x="57" y="9"/>
                  </a:lnTo>
                  <a:lnTo>
                    <a:pt x="34" y="21"/>
                  </a:lnTo>
                  <a:lnTo>
                    <a:pt x="13" y="42"/>
                  </a:lnTo>
                  <a:lnTo>
                    <a:pt x="2" y="3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4" y="0"/>
                  </a:lnTo>
                  <a:lnTo>
                    <a:pt x="5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6" name="Freeform 58">
              <a:extLst>
                <a:ext uri="{FF2B5EF4-FFF2-40B4-BE49-F238E27FC236}">
                  <a16:creationId xmlns:a16="http://schemas.microsoft.com/office/drawing/2014/main" id="{0E857919-B921-808B-3109-414BE1B00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553" y="509309"/>
              <a:ext cx="684624" cy="597463"/>
            </a:xfrm>
            <a:custGeom>
              <a:avLst/>
              <a:gdLst>
                <a:gd name="T0" fmla="*/ 16 w 416"/>
                <a:gd name="T1" fmla="*/ 58 h 363"/>
                <a:gd name="T2" fmla="*/ 41 w 416"/>
                <a:gd name="T3" fmla="*/ 76 h 363"/>
                <a:gd name="T4" fmla="*/ 53 w 416"/>
                <a:gd name="T5" fmla="*/ 105 h 363"/>
                <a:gd name="T6" fmla="*/ 30 w 416"/>
                <a:gd name="T7" fmla="*/ 126 h 363"/>
                <a:gd name="T8" fmla="*/ 0 w 416"/>
                <a:gd name="T9" fmla="*/ 125 h 363"/>
                <a:gd name="T10" fmla="*/ 45 w 416"/>
                <a:gd name="T11" fmla="*/ 154 h 363"/>
                <a:gd name="T12" fmla="*/ 61 w 416"/>
                <a:gd name="T13" fmla="*/ 188 h 363"/>
                <a:gd name="T14" fmla="*/ 104 w 416"/>
                <a:gd name="T15" fmla="*/ 204 h 363"/>
                <a:gd name="T16" fmla="*/ 129 w 416"/>
                <a:gd name="T17" fmla="*/ 212 h 363"/>
                <a:gd name="T18" fmla="*/ 175 w 416"/>
                <a:gd name="T19" fmla="*/ 212 h 363"/>
                <a:gd name="T20" fmla="*/ 212 w 416"/>
                <a:gd name="T21" fmla="*/ 214 h 363"/>
                <a:gd name="T22" fmla="*/ 236 w 416"/>
                <a:gd name="T23" fmla="*/ 204 h 363"/>
                <a:gd name="T24" fmla="*/ 256 w 416"/>
                <a:gd name="T25" fmla="*/ 214 h 363"/>
                <a:gd name="T26" fmla="*/ 279 w 416"/>
                <a:gd name="T27" fmla="*/ 202 h 363"/>
                <a:gd name="T28" fmla="*/ 312 w 416"/>
                <a:gd name="T29" fmla="*/ 193 h 363"/>
                <a:gd name="T30" fmla="*/ 322 w 416"/>
                <a:gd name="T31" fmla="*/ 178 h 363"/>
                <a:gd name="T32" fmla="*/ 341 w 416"/>
                <a:gd name="T33" fmla="*/ 160 h 363"/>
                <a:gd name="T34" fmla="*/ 326 w 416"/>
                <a:gd name="T35" fmla="*/ 146 h 363"/>
                <a:gd name="T36" fmla="*/ 336 w 416"/>
                <a:gd name="T37" fmla="*/ 111 h 363"/>
                <a:gd name="T38" fmla="*/ 317 w 416"/>
                <a:gd name="T39" fmla="*/ 101 h 363"/>
                <a:gd name="T40" fmla="*/ 314 w 416"/>
                <a:gd name="T41" fmla="*/ 96 h 363"/>
                <a:gd name="T42" fmla="*/ 303 w 416"/>
                <a:gd name="T43" fmla="*/ 84 h 363"/>
                <a:gd name="T44" fmla="*/ 277 w 416"/>
                <a:gd name="T45" fmla="*/ 98 h 363"/>
                <a:gd name="T46" fmla="*/ 260 w 416"/>
                <a:gd name="T47" fmla="*/ 92 h 363"/>
                <a:gd name="T48" fmla="*/ 232 w 416"/>
                <a:gd name="T49" fmla="*/ 84 h 363"/>
                <a:gd name="T50" fmla="*/ 217 w 416"/>
                <a:gd name="T51" fmla="*/ 82 h 363"/>
                <a:gd name="T52" fmla="*/ 210 w 416"/>
                <a:gd name="T53" fmla="*/ 73 h 363"/>
                <a:gd name="T54" fmla="*/ 179 w 416"/>
                <a:gd name="T55" fmla="*/ 75 h 363"/>
                <a:gd name="T56" fmla="*/ 175 w 416"/>
                <a:gd name="T57" fmla="*/ 64 h 363"/>
                <a:gd name="T58" fmla="*/ 160 w 416"/>
                <a:gd name="T59" fmla="*/ 69 h 363"/>
                <a:gd name="T60" fmla="*/ 150 w 416"/>
                <a:gd name="T61" fmla="*/ 69 h 363"/>
                <a:gd name="T62" fmla="*/ 129 w 416"/>
                <a:gd name="T63" fmla="*/ 76 h 363"/>
                <a:gd name="T64" fmla="*/ 124 w 416"/>
                <a:gd name="T65" fmla="*/ 54 h 363"/>
                <a:gd name="T66" fmla="*/ 140 w 416"/>
                <a:gd name="T67" fmla="*/ 40 h 363"/>
                <a:gd name="T68" fmla="*/ 140 w 416"/>
                <a:gd name="T69" fmla="*/ 13 h 363"/>
                <a:gd name="T70" fmla="*/ 129 w 416"/>
                <a:gd name="T71" fmla="*/ 0 h 363"/>
                <a:gd name="T72" fmla="*/ 119 w 416"/>
                <a:gd name="T73" fmla="*/ 17 h 363"/>
                <a:gd name="T74" fmla="*/ 106 w 416"/>
                <a:gd name="T75" fmla="*/ 18 h 363"/>
                <a:gd name="T76" fmla="*/ 102 w 416"/>
                <a:gd name="T77" fmla="*/ 4 h 363"/>
                <a:gd name="T78" fmla="*/ 81 w 416"/>
                <a:gd name="T79" fmla="*/ 12 h 363"/>
                <a:gd name="T80" fmla="*/ 80 w 416"/>
                <a:gd name="T81" fmla="*/ 24 h 363"/>
                <a:gd name="T82" fmla="*/ 65 w 416"/>
                <a:gd name="T83" fmla="*/ 16 h 363"/>
                <a:gd name="T84" fmla="*/ 51 w 416"/>
                <a:gd name="T85" fmla="*/ 24 h 363"/>
                <a:gd name="T86" fmla="*/ 72 w 416"/>
                <a:gd name="T87" fmla="*/ 35 h 363"/>
                <a:gd name="T88" fmla="*/ 93 w 416"/>
                <a:gd name="T89" fmla="*/ 47 h 363"/>
                <a:gd name="T90" fmla="*/ 80 w 416"/>
                <a:gd name="T91" fmla="*/ 56 h 363"/>
                <a:gd name="T92" fmla="*/ 87 w 416"/>
                <a:gd name="T93" fmla="*/ 71 h 363"/>
                <a:gd name="T94" fmla="*/ 70 w 416"/>
                <a:gd name="T95" fmla="*/ 76 h 363"/>
                <a:gd name="T96" fmla="*/ 41 w 416"/>
                <a:gd name="T97" fmla="*/ 55 h 36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6"/>
                <a:gd name="T148" fmla="*/ 0 h 363"/>
                <a:gd name="T149" fmla="*/ 416 w 416"/>
                <a:gd name="T150" fmla="*/ 363 h 36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6" h="363">
                  <a:moveTo>
                    <a:pt x="31" y="84"/>
                  </a:moveTo>
                  <a:lnTo>
                    <a:pt x="20" y="97"/>
                  </a:lnTo>
                  <a:lnTo>
                    <a:pt x="34" y="122"/>
                  </a:lnTo>
                  <a:lnTo>
                    <a:pt x="49" y="127"/>
                  </a:lnTo>
                  <a:lnTo>
                    <a:pt x="65" y="138"/>
                  </a:lnTo>
                  <a:lnTo>
                    <a:pt x="65" y="177"/>
                  </a:lnTo>
                  <a:lnTo>
                    <a:pt x="52" y="204"/>
                  </a:lnTo>
                  <a:lnTo>
                    <a:pt x="38" y="211"/>
                  </a:lnTo>
                  <a:lnTo>
                    <a:pt x="4" y="204"/>
                  </a:lnTo>
                  <a:lnTo>
                    <a:pt x="0" y="209"/>
                  </a:lnTo>
                  <a:lnTo>
                    <a:pt x="40" y="250"/>
                  </a:lnTo>
                  <a:lnTo>
                    <a:pt x="54" y="257"/>
                  </a:lnTo>
                  <a:lnTo>
                    <a:pt x="61" y="286"/>
                  </a:lnTo>
                  <a:lnTo>
                    <a:pt x="74" y="316"/>
                  </a:lnTo>
                  <a:lnTo>
                    <a:pt x="99" y="336"/>
                  </a:lnTo>
                  <a:lnTo>
                    <a:pt x="126" y="341"/>
                  </a:lnTo>
                  <a:lnTo>
                    <a:pt x="142" y="355"/>
                  </a:lnTo>
                  <a:lnTo>
                    <a:pt x="158" y="355"/>
                  </a:lnTo>
                  <a:lnTo>
                    <a:pt x="176" y="346"/>
                  </a:lnTo>
                  <a:lnTo>
                    <a:pt x="213" y="355"/>
                  </a:lnTo>
                  <a:lnTo>
                    <a:pt x="233" y="362"/>
                  </a:lnTo>
                  <a:lnTo>
                    <a:pt x="258" y="357"/>
                  </a:lnTo>
                  <a:lnTo>
                    <a:pt x="274" y="355"/>
                  </a:lnTo>
                  <a:lnTo>
                    <a:pt x="288" y="341"/>
                  </a:lnTo>
                  <a:lnTo>
                    <a:pt x="299" y="346"/>
                  </a:lnTo>
                  <a:lnTo>
                    <a:pt x="312" y="357"/>
                  </a:lnTo>
                  <a:lnTo>
                    <a:pt x="328" y="350"/>
                  </a:lnTo>
                  <a:lnTo>
                    <a:pt x="340" y="339"/>
                  </a:lnTo>
                  <a:lnTo>
                    <a:pt x="349" y="330"/>
                  </a:lnTo>
                  <a:lnTo>
                    <a:pt x="380" y="323"/>
                  </a:lnTo>
                  <a:lnTo>
                    <a:pt x="387" y="314"/>
                  </a:lnTo>
                  <a:lnTo>
                    <a:pt x="392" y="298"/>
                  </a:lnTo>
                  <a:lnTo>
                    <a:pt x="412" y="282"/>
                  </a:lnTo>
                  <a:lnTo>
                    <a:pt x="415" y="268"/>
                  </a:lnTo>
                  <a:lnTo>
                    <a:pt x="408" y="259"/>
                  </a:lnTo>
                  <a:lnTo>
                    <a:pt x="396" y="245"/>
                  </a:lnTo>
                  <a:lnTo>
                    <a:pt x="394" y="193"/>
                  </a:lnTo>
                  <a:lnTo>
                    <a:pt x="410" y="186"/>
                  </a:lnTo>
                  <a:lnTo>
                    <a:pt x="401" y="170"/>
                  </a:lnTo>
                  <a:lnTo>
                    <a:pt x="387" y="170"/>
                  </a:lnTo>
                  <a:lnTo>
                    <a:pt x="378" y="170"/>
                  </a:lnTo>
                  <a:lnTo>
                    <a:pt x="383" y="161"/>
                  </a:lnTo>
                  <a:lnTo>
                    <a:pt x="378" y="145"/>
                  </a:lnTo>
                  <a:lnTo>
                    <a:pt x="369" y="141"/>
                  </a:lnTo>
                  <a:lnTo>
                    <a:pt x="351" y="150"/>
                  </a:lnTo>
                  <a:lnTo>
                    <a:pt x="337" y="163"/>
                  </a:lnTo>
                  <a:lnTo>
                    <a:pt x="328" y="161"/>
                  </a:lnTo>
                  <a:lnTo>
                    <a:pt x="317" y="154"/>
                  </a:lnTo>
                  <a:lnTo>
                    <a:pt x="301" y="145"/>
                  </a:lnTo>
                  <a:lnTo>
                    <a:pt x="283" y="141"/>
                  </a:lnTo>
                  <a:lnTo>
                    <a:pt x="274" y="145"/>
                  </a:lnTo>
                  <a:lnTo>
                    <a:pt x="265" y="138"/>
                  </a:lnTo>
                  <a:lnTo>
                    <a:pt x="265" y="125"/>
                  </a:lnTo>
                  <a:lnTo>
                    <a:pt x="256" y="122"/>
                  </a:lnTo>
                  <a:lnTo>
                    <a:pt x="238" y="127"/>
                  </a:lnTo>
                  <a:lnTo>
                    <a:pt x="219" y="125"/>
                  </a:lnTo>
                  <a:lnTo>
                    <a:pt x="219" y="116"/>
                  </a:lnTo>
                  <a:lnTo>
                    <a:pt x="213" y="107"/>
                  </a:lnTo>
                  <a:lnTo>
                    <a:pt x="201" y="104"/>
                  </a:lnTo>
                  <a:lnTo>
                    <a:pt x="195" y="116"/>
                  </a:lnTo>
                  <a:lnTo>
                    <a:pt x="190" y="120"/>
                  </a:lnTo>
                  <a:lnTo>
                    <a:pt x="183" y="116"/>
                  </a:lnTo>
                  <a:lnTo>
                    <a:pt x="170" y="118"/>
                  </a:lnTo>
                  <a:lnTo>
                    <a:pt x="158" y="129"/>
                  </a:lnTo>
                  <a:lnTo>
                    <a:pt x="149" y="120"/>
                  </a:lnTo>
                  <a:lnTo>
                    <a:pt x="151" y="91"/>
                  </a:lnTo>
                  <a:lnTo>
                    <a:pt x="161" y="75"/>
                  </a:lnTo>
                  <a:lnTo>
                    <a:pt x="170" y="66"/>
                  </a:lnTo>
                  <a:lnTo>
                    <a:pt x="167" y="45"/>
                  </a:lnTo>
                  <a:lnTo>
                    <a:pt x="170" y="22"/>
                  </a:lnTo>
                  <a:lnTo>
                    <a:pt x="165" y="0"/>
                  </a:lnTo>
                  <a:lnTo>
                    <a:pt x="158" y="0"/>
                  </a:lnTo>
                  <a:lnTo>
                    <a:pt x="149" y="9"/>
                  </a:lnTo>
                  <a:lnTo>
                    <a:pt x="145" y="29"/>
                  </a:lnTo>
                  <a:lnTo>
                    <a:pt x="138" y="45"/>
                  </a:lnTo>
                  <a:lnTo>
                    <a:pt x="129" y="31"/>
                  </a:lnTo>
                  <a:lnTo>
                    <a:pt x="136" y="15"/>
                  </a:lnTo>
                  <a:lnTo>
                    <a:pt x="124" y="6"/>
                  </a:lnTo>
                  <a:lnTo>
                    <a:pt x="106" y="9"/>
                  </a:lnTo>
                  <a:lnTo>
                    <a:pt x="99" y="20"/>
                  </a:lnTo>
                  <a:lnTo>
                    <a:pt x="104" y="29"/>
                  </a:lnTo>
                  <a:lnTo>
                    <a:pt x="97" y="40"/>
                  </a:lnTo>
                  <a:lnTo>
                    <a:pt x="90" y="36"/>
                  </a:lnTo>
                  <a:lnTo>
                    <a:pt x="79" y="27"/>
                  </a:lnTo>
                  <a:lnTo>
                    <a:pt x="70" y="29"/>
                  </a:lnTo>
                  <a:lnTo>
                    <a:pt x="63" y="40"/>
                  </a:lnTo>
                  <a:lnTo>
                    <a:pt x="72" y="56"/>
                  </a:lnTo>
                  <a:lnTo>
                    <a:pt x="88" y="59"/>
                  </a:lnTo>
                  <a:lnTo>
                    <a:pt x="106" y="77"/>
                  </a:lnTo>
                  <a:lnTo>
                    <a:pt x="113" y="81"/>
                  </a:lnTo>
                  <a:lnTo>
                    <a:pt x="113" y="93"/>
                  </a:lnTo>
                  <a:lnTo>
                    <a:pt x="97" y="95"/>
                  </a:lnTo>
                  <a:lnTo>
                    <a:pt x="99" y="111"/>
                  </a:lnTo>
                  <a:lnTo>
                    <a:pt x="106" y="120"/>
                  </a:lnTo>
                  <a:lnTo>
                    <a:pt x="99" y="129"/>
                  </a:lnTo>
                  <a:lnTo>
                    <a:pt x="86" y="127"/>
                  </a:lnTo>
                  <a:lnTo>
                    <a:pt x="65" y="107"/>
                  </a:lnTo>
                  <a:lnTo>
                    <a:pt x="49" y="93"/>
                  </a:lnTo>
                  <a:lnTo>
                    <a:pt x="31" y="8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grpSp>
          <p:nvGrpSpPr>
            <p:cNvPr id="57" name="Group 59">
              <a:extLst>
                <a:ext uri="{FF2B5EF4-FFF2-40B4-BE49-F238E27FC236}">
                  <a16:creationId xmlns:a16="http://schemas.microsoft.com/office/drawing/2014/main" id="{B73C29C7-9FA0-9F95-CDF0-94A8714FF6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2985" y="953191"/>
              <a:ext cx="1032125" cy="2176336"/>
              <a:chOff x="3324" y="947"/>
              <a:chExt cx="626" cy="1332"/>
            </a:xfrm>
            <a:solidFill>
              <a:schemeClr val="bg1">
                <a:lumMod val="75000"/>
              </a:schemeClr>
            </a:solidFill>
          </p:grpSpPr>
          <p:sp>
            <p:nvSpPr>
              <p:cNvPr id="76" name="Freeform 60">
                <a:extLst>
                  <a:ext uri="{FF2B5EF4-FFF2-40B4-BE49-F238E27FC236}">
                    <a16:creationId xmlns:a16="http://schemas.microsoft.com/office/drawing/2014/main" id="{A80AD267-B131-5F18-4A43-A094A7973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3" y="2099"/>
                <a:ext cx="42" cy="103"/>
              </a:xfrm>
              <a:custGeom>
                <a:avLst/>
                <a:gdLst>
                  <a:gd name="T0" fmla="*/ 41 w 42"/>
                  <a:gd name="T1" fmla="*/ 0 h 103"/>
                  <a:gd name="T2" fmla="*/ 38 w 42"/>
                  <a:gd name="T3" fmla="*/ 34 h 103"/>
                  <a:gd name="T4" fmla="*/ 27 w 42"/>
                  <a:gd name="T5" fmla="*/ 61 h 103"/>
                  <a:gd name="T6" fmla="*/ 6 w 42"/>
                  <a:gd name="T7" fmla="*/ 77 h 103"/>
                  <a:gd name="T8" fmla="*/ 11 w 42"/>
                  <a:gd name="T9" fmla="*/ 95 h 103"/>
                  <a:gd name="T10" fmla="*/ 4 w 42"/>
                  <a:gd name="T11" fmla="*/ 102 h 103"/>
                  <a:gd name="T12" fmla="*/ 0 w 42"/>
                  <a:gd name="T13" fmla="*/ 79 h 103"/>
                  <a:gd name="T14" fmla="*/ 6 w 42"/>
                  <a:gd name="T15" fmla="*/ 63 h 103"/>
                  <a:gd name="T16" fmla="*/ 11 w 42"/>
                  <a:gd name="T17" fmla="*/ 43 h 103"/>
                  <a:gd name="T18" fmla="*/ 41 w 42"/>
                  <a:gd name="T19" fmla="*/ 0 h 10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"/>
                  <a:gd name="T31" fmla="*/ 0 h 103"/>
                  <a:gd name="T32" fmla="*/ 42 w 42"/>
                  <a:gd name="T33" fmla="*/ 103 h 10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" h="103">
                    <a:moveTo>
                      <a:pt x="41" y="0"/>
                    </a:moveTo>
                    <a:lnTo>
                      <a:pt x="38" y="34"/>
                    </a:lnTo>
                    <a:lnTo>
                      <a:pt x="27" y="61"/>
                    </a:lnTo>
                    <a:lnTo>
                      <a:pt x="6" y="77"/>
                    </a:lnTo>
                    <a:lnTo>
                      <a:pt x="11" y="95"/>
                    </a:lnTo>
                    <a:lnTo>
                      <a:pt x="4" y="102"/>
                    </a:lnTo>
                    <a:lnTo>
                      <a:pt x="0" y="79"/>
                    </a:lnTo>
                    <a:lnTo>
                      <a:pt x="6" y="63"/>
                    </a:lnTo>
                    <a:lnTo>
                      <a:pt x="11" y="43"/>
                    </a:lnTo>
                    <a:lnTo>
                      <a:pt x="41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77" name="Freeform 61">
                <a:extLst>
                  <a:ext uri="{FF2B5EF4-FFF2-40B4-BE49-F238E27FC236}">
                    <a16:creationId xmlns:a16="http://schemas.microsoft.com/office/drawing/2014/main" id="{B4E047DF-BC84-B33C-88AA-FB3ED54FF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2053"/>
                <a:ext cx="58" cy="81"/>
              </a:xfrm>
              <a:custGeom>
                <a:avLst/>
                <a:gdLst>
                  <a:gd name="T0" fmla="*/ 45 w 58"/>
                  <a:gd name="T1" fmla="*/ 0 h 81"/>
                  <a:gd name="T2" fmla="*/ 57 w 58"/>
                  <a:gd name="T3" fmla="*/ 0 h 81"/>
                  <a:gd name="T4" fmla="*/ 43 w 58"/>
                  <a:gd name="T5" fmla="*/ 15 h 81"/>
                  <a:gd name="T6" fmla="*/ 41 w 58"/>
                  <a:gd name="T7" fmla="*/ 26 h 81"/>
                  <a:gd name="T8" fmla="*/ 45 w 58"/>
                  <a:gd name="T9" fmla="*/ 44 h 81"/>
                  <a:gd name="T10" fmla="*/ 29 w 58"/>
                  <a:gd name="T11" fmla="*/ 60 h 81"/>
                  <a:gd name="T12" fmla="*/ 11 w 58"/>
                  <a:gd name="T13" fmla="*/ 80 h 81"/>
                  <a:gd name="T14" fmla="*/ 6 w 58"/>
                  <a:gd name="T15" fmla="*/ 60 h 81"/>
                  <a:gd name="T16" fmla="*/ 0 w 58"/>
                  <a:gd name="T17" fmla="*/ 53 h 81"/>
                  <a:gd name="T18" fmla="*/ 0 w 58"/>
                  <a:gd name="T19" fmla="*/ 37 h 81"/>
                  <a:gd name="T20" fmla="*/ 18 w 58"/>
                  <a:gd name="T21" fmla="*/ 22 h 81"/>
                  <a:gd name="T22" fmla="*/ 45 w 58"/>
                  <a:gd name="T23" fmla="*/ 0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8"/>
                  <a:gd name="T37" fmla="*/ 0 h 81"/>
                  <a:gd name="T38" fmla="*/ 58 w 58"/>
                  <a:gd name="T39" fmla="*/ 81 h 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8" h="81">
                    <a:moveTo>
                      <a:pt x="45" y="0"/>
                    </a:moveTo>
                    <a:lnTo>
                      <a:pt x="57" y="0"/>
                    </a:lnTo>
                    <a:lnTo>
                      <a:pt x="43" y="15"/>
                    </a:lnTo>
                    <a:lnTo>
                      <a:pt x="41" y="26"/>
                    </a:lnTo>
                    <a:lnTo>
                      <a:pt x="45" y="44"/>
                    </a:lnTo>
                    <a:lnTo>
                      <a:pt x="29" y="60"/>
                    </a:lnTo>
                    <a:lnTo>
                      <a:pt x="11" y="80"/>
                    </a:lnTo>
                    <a:lnTo>
                      <a:pt x="6" y="60"/>
                    </a:lnTo>
                    <a:lnTo>
                      <a:pt x="0" y="53"/>
                    </a:lnTo>
                    <a:lnTo>
                      <a:pt x="0" y="37"/>
                    </a:lnTo>
                    <a:lnTo>
                      <a:pt x="18" y="22"/>
                    </a:lnTo>
                    <a:lnTo>
                      <a:pt x="45" y="0"/>
                    </a:lnTo>
                  </a:path>
                </a:pathLst>
              </a:custGeom>
              <a:grpFill/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grpSp>
            <p:nvGrpSpPr>
              <p:cNvPr id="78" name="Group 62">
                <a:extLst>
                  <a:ext uri="{FF2B5EF4-FFF2-40B4-BE49-F238E27FC236}">
                    <a16:creationId xmlns:a16="http://schemas.microsoft.com/office/drawing/2014/main" id="{6F261A7C-9709-1123-B71C-84923D103D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24" y="947"/>
                <a:ext cx="626" cy="1332"/>
                <a:chOff x="3324" y="947"/>
                <a:chExt cx="626" cy="1332"/>
              </a:xfrm>
              <a:grpFill/>
            </p:grpSpPr>
            <p:sp>
              <p:nvSpPr>
                <p:cNvPr id="79" name="Freeform 63">
                  <a:extLst>
                    <a:ext uri="{FF2B5EF4-FFF2-40B4-BE49-F238E27FC236}">
                      <a16:creationId xmlns:a16="http://schemas.microsoft.com/office/drawing/2014/main" id="{718FDC29-9DAD-34C1-9B27-85AE95F75E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" y="947"/>
                  <a:ext cx="626" cy="1332"/>
                </a:xfrm>
                <a:custGeom>
                  <a:avLst/>
                  <a:gdLst>
                    <a:gd name="T0" fmla="*/ 492 w 626"/>
                    <a:gd name="T1" fmla="*/ 24 h 1332"/>
                    <a:gd name="T2" fmla="*/ 577 w 626"/>
                    <a:gd name="T3" fmla="*/ 81 h 1332"/>
                    <a:gd name="T4" fmla="*/ 583 w 626"/>
                    <a:gd name="T5" fmla="*/ 131 h 1332"/>
                    <a:gd name="T6" fmla="*/ 604 w 626"/>
                    <a:gd name="T7" fmla="*/ 177 h 1332"/>
                    <a:gd name="T8" fmla="*/ 599 w 626"/>
                    <a:gd name="T9" fmla="*/ 236 h 1332"/>
                    <a:gd name="T10" fmla="*/ 618 w 626"/>
                    <a:gd name="T11" fmla="*/ 277 h 1332"/>
                    <a:gd name="T12" fmla="*/ 613 w 626"/>
                    <a:gd name="T13" fmla="*/ 311 h 1332"/>
                    <a:gd name="T14" fmla="*/ 538 w 626"/>
                    <a:gd name="T15" fmla="*/ 317 h 1332"/>
                    <a:gd name="T16" fmla="*/ 504 w 626"/>
                    <a:gd name="T17" fmla="*/ 367 h 1332"/>
                    <a:gd name="T18" fmla="*/ 494 w 626"/>
                    <a:gd name="T19" fmla="*/ 406 h 1332"/>
                    <a:gd name="T20" fmla="*/ 499 w 626"/>
                    <a:gd name="T21" fmla="*/ 458 h 1332"/>
                    <a:gd name="T22" fmla="*/ 476 w 626"/>
                    <a:gd name="T23" fmla="*/ 508 h 1332"/>
                    <a:gd name="T24" fmla="*/ 406 w 626"/>
                    <a:gd name="T25" fmla="*/ 551 h 1332"/>
                    <a:gd name="T26" fmla="*/ 378 w 626"/>
                    <a:gd name="T27" fmla="*/ 576 h 1332"/>
                    <a:gd name="T28" fmla="*/ 346 w 626"/>
                    <a:gd name="T29" fmla="*/ 638 h 1332"/>
                    <a:gd name="T30" fmla="*/ 335 w 626"/>
                    <a:gd name="T31" fmla="*/ 688 h 1332"/>
                    <a:gd name="T32" fmla="*/ 305 w 626"/>
                    <a:gd name="T33" fmla="*/ 754 h 1332"/>
                    <a:gd name="T34" fmla="*/ 348 w 626"/>
                    <a:gd name="T35" fmla="*/ 842 h 1332"/>
                    <a:gd name="T36" fmla="*/ 383 w 626"/>
                    <a:gd name="T37" fmla="*/ 908 h 1332"/>
                    <a:gd name="T38" fmla="*/ 346 w 626"/>
                    <a:gd name="T39" fmla="*/ 933 h 1332"/>
                    <a:gd name="T40" fmla="*/ 312 w 626"/>
                    <a:gd name="T41" fmla="*/ 938 h 1332"/>
                    <a:gd name="T42" fmla="*/ 241 w 626"/>
                    <a:gd name="T43" fmla="*/ 942 h 1332"/>
                    <a:gd name="T44" fmla="*/ 307 w 626"/>
                    <a:gd name="T45" fmla="*/ 958 h 1332"/>
                    <a:gd name="T46" fmla="*/ 346 w 626"/>
                    <a:gd name="T47" fmla="*/ 978 h 1332"/>
                    <a:gd name="T48" fmla="*/ 321 w 626"/>
                    <a:gd name="T49" fmla="*/ 994 h 1332"/>
                    <a:gd name="T50" fmla="*/ 278 w 626"/>
                    <a:gd name="T51" fmla="*/ 1033 h 1332"/>
                    <a:gd name="T52" fmla="*/ 266 w 626"/>
                    <a:gd name="T53" fmla="*/ 1069 h 1332"/>
                    <a:gd name="T54" fmla="*/ 250 w 626"/>
                    <a:gd name="T55" fmla="*/ 1156 h 1332"/>
                    <a:gd name="T56" fmla="*/ 230 w 626"/>
                    <a:gd name="T57" fmla="*/ 1215 h 1332"/>
                    <a:gd name="T58" fmla="*/ 177 w 626"/>
                    <a:gd name="T59" fmla="*/ 1260 h 1332"/>
                    <a:gd name="T60" fmla="*/ 130 w 626"/>
                    <a:gd name="T61" fmla="*/ 1276 h 1332"/>
                    <a:gd name="T62" fmla="*/ 120 w 626"/>
                    <a:gd name="T63" fmla="*/ 1319 h 1332"/>
                    <a:gd name="T64" fmla="*/ 70 w 626"/>
                    <a:gd name="T65" fmla="*/ 1331 h 1332"/>
                    <a:gd name="T66" fmla="*/ 50 w 626"/>
                    <a:gd name="T67" fmla="*/ 1310 h 1332"/>
                    <a:gd name="T68" fmla="*/ 29 w 626"/>
                    <a:gd name="T69" fmla="*/ 1235 h 1332"/>
                    <a:gd name="T70" fmla="*/ 45 w 626"/>
                    <a:gd name="T71" fmla="*/ 1219 h 1332"/>
                    <a:gd name="T72" fmla="*/ 50 w 626"/>
                    <a:gd name="T73" fmla="*/ 1194 h 1332"/>
                    <a:gd name="T74" fmla="*/ 29 w 626"/>
                    <a:gd name="T75" fmla="*/ 1126 h 1332"/>
                    <a:gd name="T76" fmla="*/ 11 w 626"/>
                    <a:gd name="T77" fmla="*/ 1074 h 1332"/>
                    <a:gd name="T78" fmla="*/ 0 w 626"/>
                    <a:gd name="T79" fmla="*/ 990 h 1332"/>
                    <a:gd name="T80" fmla="*/ 20 w 626"/>
                    <a:gd name="T81" fmla="*/ 958 h 1332"/>
                    <a:gd name="T82" fmla="*/ 36 w 626"/>
                    <a:gd name="T83" fmla="*/ 874 h 1332"/>
                    <a:gd name="T84" fmla="*/ 79 w 626"/>
                    <a:gd name="T85" fmla="*/ 824 h 1332"/>
                    <a:gd name="T86" fmla="*/ 66 w 626"/>
                    <a:gd name="T87" fmla="*/ 738 h 1332"/>
                    <a:gd name="T88" fmla="*/ 84 w 626"/>
                    <a:gd name="T89" fmla="*/ 697 h 1332"/>
                    <a:gd name="T90" fmla="*/ 75 w 626"/>
                    <a:gd name="T91" fmla="*/ 622 h 1332"/>
                    <a:gd name="T92" fmla="*/ 91 w 626"/>
                    <a:gd name="T93" fmla="*/ 533 h 1332"/>
                    <a:gd name="T94" fmla="*/ 145 w 626"/>
                    <a:gd name="T95" fmla="*/ 476 h 1332"/>
                    <a:gd name="T96" fmla="*/ 196 w 626"/>
                    <a:gd name="T97" fmla="*/ 458 h 1332"/>
                    <a:gd name="T98" fmla="*/ 175 w 626"/>
                    <a:gd name="T99" fmla="*/ 406 h 1332"/>
                    <a:gd name="T100" fmla="*/ 196 w 626"/>
                    <a:gd name="T101" fmla="*/ 361 h 1332"/>
                    <a:gd name="T102" fmla="*/ 207 w 626"/>
                    <a:gd name="T103" fmla="*/ 293 h 1332"/>
                    <a:gd name="T104" fmla="*/ 262 w 626"/>
                    <a:gd name="T105" fmla="*/ 252 h 1332"/>
                    <a:gd name="T106" fmla="*/ 287 w 626"/>
                    <a:gd name="T107" fmla="*/ 199 h 1332"/>
                    <a:gd name="T108" fmla="*/ 328 w 626"/>
                    <a:gd name="T109" fmla="*/ 115 h 1332"/>
                    <a:gd name="T110" fmla="*/ 374 w 626"/>
                    <a:gd name="T111" fmla="*/ 77 h 1332"/>
                    <a:gd name="T112" fmla="*/ 415 w 626"/>
                    <a:gd name="T113" fmla="*/ 47 h 1332"/>
                    <a:gd name="T114" fmla="*/ 467 w 626"/>
                    <a:gd name="T115" fmla="*/ 0 h 1332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26"/>
                    <a:gd name="T175" fmla="*/ 0 h 1332"/>
                    <a:gd name="T176" fmla="*/ 626 w 626"/>
                    <a:gd name="T177" fmla="*/ 1332 h 1332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26" h="1332">
                      <a:moveTo>
                        <a:pt x="472" y="0"/>
                      </a:moveTo>
                      <a:lnTo>
                        <a:pt x="479" y="4"/>
                      </a:lnTo>
                      <a:lnTo>
                        <a:pt x="492" y="24"/>
                      </a:lnTo>
                      <a:lnTo>
                        <a:pt x="547" y="77"/>
                      </a:lnTo>
                      <a:lnTo>
                        <a:pt x="554" y="65"/>
                      </a:lnTo>
                      <a:lnTo>
                        <a:pt x="577" y="81"/>
                      </a:lnTo>
                      <a:lnTo>
                        <a:pt x="583" y="99"/>
                      </a:lnTo>
                      <a:lnTo>
                        <a:pt x="583" y="111"/>
                      </a:lnTo>
                      <a:lnTo>
                        <a:pt x="583" y="131"/>
                      </a:lnTo>
                      <a:lnTo>
                        <a:pt x="577" y="145"/>
                      </a:lnTo>
                      <a:lnTo>
                        <a:pt x="590" y="161"/>
                      </a:lnTo>
                      <a:lnTo>
                        <a:pt x="604" y="177"/>
                      </a:lnTo>
                      <a:lnTo>
                        <a:pt x="604" y="190"/>
                      </a:lnTo>
                      <a:lnTo>
                        <a:pt x="604" y="211"/>
                      </a:lnTo>
                      <a:lnTo>
                        <a:pt x="599" y="236"/>
                      </a:lnTo>
                      <a:lnTo>
                        <a:pt x="590" y="245"/>
                      </a:lnTo>
                      <a:lnTo>
                        <a:pt x="604" y="256"/>
                      </a:lnTo>
                      <a:lnTo>
                        <a:pt x="618" y="277"/>
                      </a:lnTo>
                      <a:lnTo>
                        <a:pt x="625" y="297"/>
                      </a:lnTo>
                      <a:lnTo>
                        <a:pt x="625" y="306"/>
                      </a:lnTo>
                      <a:lnTo>
                        <a:pt x="613" y="311"/>
                      </a:lnTo>
                      <a:lnTo>
                        <a:pt x="558" y="311"/>
                      </a:lnTo>
                      <a:lnTo>
                        <a:pt x="547" y="311"/>
                      </a:lnTo>
                      <a:lnTo>
                        <a:pt x="538" y="317"/>
                      </a:lnTo>
                      <a:lnTo>
                        <a:pt x="538" y="336"/>
                      </a:lnTo>
                      <a:lnTo>
                        <a:pt x="529" y="347"/>
                      </a:lnTo>
                      <a:lnTo>
                        <a:pt x="504" y="367"/>
                      </a:lnTo>
                      <a:lnTo>
                        <a:pt x="508" y="386"/>
                      </a:lnTo>
                      <a:lnTo>
                        <a:pt x="504" y="397"/>
                      </a:lnTo>
                      <a:lnTo>
                        <a:pt x="494" y="406"/>
                      </a:lnTo>
                      <a:lnTo>
                        <a:pt x="504" y="431"/>
                      </a:lnTo>
                      <a:lnTo>
                        <a:pt x="508" y="447"/>
                      </a:lnTo>
                      <a:lnTo>
                        <a:pt x="499" y="458"/>
                      </a:lnTo>
                      <a:lnTo>
                        <a:pt x="483" y="472"/>
                      </a:lnTo>
                      <a:lnTo>
                        <a:pt x="479" y="488"/>
                      </a:lnTo>
                      <a:lnTo>
                        <a:pt x="476" y="508"/>
                      </a:lnTo>
                      <a:lnTo>
                        <a:pt x="447" y="522"/>
                      </a:lnTo>
                      <a:lnTo>
                        <a:pt x="428" y="533"/>
                      </a:lnTo>
                      <a:lnTo>
                        <a:pt x="406" y="551"/>
                      </a:lnTo>
                      <a:lnTo>
                        <a:pt x="408" y="563"/>
                      </a:lnTo>
                      <a:lnTo>
                        <a:pt x="387" y="567"/>
                      </a:lnTo>
                      <a:lnTo>
                        <a:pt x="378" y="576"/>
                      </a:lnTo>
                      <a:lnTo>
                        <a:pt x="358" y="604"/>
                      </a:lnTo>
                      <a:lnTo>
                        <a:pt x="342" y="617"/>
                      </a:lnTo>
                      <a:lnTo>
                        <a:pt x="346" y="638"/>
                      </a:lnTo>
                      <a:lnTo>
                        <a:pt x="335" y="647"/>
                      </a:lnTo>
                      <a:lnTo>
                        <a:pt x="326" y="656"/>
                      </a:lnTo>
                      <a:lnTo>
                        <a:pt x="335" y="688"/>
                      </a:lnTo>
                      <a:lnTo>
                        <a:pt x="330" y="708"/>
                      </a:lnTo>
                      <a:lnTo>
                        <a:pt x="307" y="722"/>
                      </a:lnTo>
                      <a:lnTo>
                        <a:pt x="305" y="754"/>
                      </a:lnTo>
                      <a:lnTo>
                        <a:pt x="307" y="797"/>
                      </a:lnTo>
                      <a:lnTo>
                        <a:pt x="317" y="815"/>
                      </a:lnTo>
                      <a:lnTo>
                        <a:pt x="348" y="842"/>
                      </a:lnTo>
                      <a:lnTo>
                        <a:pt x="362" y="867"/>
                      </a:lnTo>
                      <a:lnTo>
                        <a:pt x="376" y="890"/>
                      </a:lnTo>
                      <a:lnTo>
                        <a:pt x="383" y="908"/>
                      </a:lnTo>
                      <a:lnTo>
                        <a:pt x="376" y="924"/>
                      </a:lnTo>
                      <a:lnTo>
                        <a:pt x="358" y="938"/>
                      </a:lnTo>
                      <a:lnTo>
                        <a:pt x="346" y="933"/>
                      </a:lnTo>
                      <a:lnTo>
                        <a:pt x="335" y="919"/>
                      </a:lnTo>
                      <a:lnTo>
                        <a:pt x="317" y="924"/>
                      </a:lnTo>
                      <a:lnTo>
                        <a:pt x="312" y="938"/>
                      </a:lnTo>
                      <a:lnTo>
                        <a:pt x="287" y="938"/>
                      </a:lnTo>
                      <a:lnTo>
                        <a:pt x="250" y="933"/>
                      </a:lnTo>
                      <a:lnTo>
                        <a:pt x="241" y="942"/>
                      </a:lnTo>
                      <a:lnTo>
                        <a:pt x="266" y="953"/>
                      </a:lnTo>
                      <a:lnTo>
                        <a:pt x="301" y="942"/>
                      </a:lnTo>
                      <a:lnTo>
                        <a:pt x="307" y="958"/>
                      </a:lnTo>
                      <a:lnTo>
                        <a:pt x="335" y="963"/>
                      </a:lnTo>
                      <a:lnTo>
                        <a:pt x="353" y="969"/>
                      </a:lnTo>
                      <a:lnTo>
                        <a:pt x="346" y="978"/>
                      </a:lnTo>
                      <a:lnTo>
                        <a:pt x="321" y="974"/>
                      </a:lnTo>
                      <a:lnTo>
                        <a:pt x="317" y="983"/>
                      </a:lnTo>
                      <a:lnTo>
                        <a:pt x="321" y="994"/>
                      </a:lnTo>
                      <a:lnTo>
                        <a:pt x="307" y="1013"/>
                      </a:lnTo>
                      <a:lnTo>
                        <a:pt x="287" y="1028"/>
                      </a:lnTo>
                      <a:lnTo>
                        <a:pt x="278" y="1033"/>
                      </a:lnTo>
                      <a:lnTo>
                        <a:pt x="271" y="1037"/>
                      </a:lnTo>
                      <a:lnTo>
                        <a:pt x="276" y="1056"/>
                      </a:lnTo>
                      <a:lnTo>
                        <a:pt x="266" y="1069"/>
                      </a:lnTo>
                      <a:lnTo>
                        <a:pt x="253" y="1094"/>
                      </a:lnTo>
                      <a:lnTo>
                        <a:pt x="257" y="1119"/>
                      </a:lnTo>
                      <a:lnTo>
                        <a:pt x="250" y="1156"/>
                      </a:lnTo>
                      <a:lnTo>
                        <a:pt x="241" y="1174"/>
                      </a:lnTo>
                      <a:lnTo>
                        <a:pt x="241" y="1196"/>
                      </a:lnTo>
                      <a:lnTo>
                        <a:pt x="230" y="1215"/>
                      </a:lnTo>
                      <a:lnTo>
                        <a:pt x="212" y="1244"/>
                      </a:lnTo>
                      <a:lnTo>
                        <a:pt x="207" y="1265"/>
                      </a:lnTo>
                      <a:lnTo>
                        <a:pt x="177" y="1260"/>
                      </a:lnTo>
                      <a:lnTo>
                        <a:pt x="150" y="1260"/>
                      </a:lnTo>
                      <a:lnTo>
                        <a:pt x="145" y="1271"/>
                      </a:lnTo>
                      <a:lnTo>
                        <a:pt x="130" y="1276"/>
                      </a:lnTo>
                      <a:lnTo>
                        <a:pt x="120" y="1281"/>
                      </a:lnTo>
                      <a:lnTo>
                        <a:pt x="125" y="1296"/>
                      </a:lnTo>
                      <a:lnTo>
                        <a:pt x="120" y="1319"/>
                      </a:lnTo>
                      <a:lnTo>
                        <a:pt x="100" y="1331"/>
                      </a:lnTo>
                      <a:lnTo>
                        <a:pt x="88" y="1319"/>
                      </a:lnTo>
                      <a:lnTo>
                        <a:pt x="70" y="1331"/>
                      </a:lnTo>
                      <a:lnTo>
                        <a:pt x="50" y="1331"/>
                      </a:lnTo>
                      <a:lnTo>
                        <a:pt x="41" y="1319"/>
                      </a:lnTo>
                      <a:lnTo>
                        <a:pt x="50" y="1310"/>
                      </a:lnTo>
                      <a:lnTo>
                        <a:pt x="54" y="1285"/>
                      </a:lnTo>
                      <a:lnTo>
                        <a:pt x="36" y="1253"/>
                      </a:lnTo>
                      <a:lnTo>
                        <a:pt x="29" y="1235"/>
                      </a:lnTo>
                      <a:lnTo>
                        <a:pt x="34" y="1226"/>
                      </a:lnTo>
                      <a:lnTo>
                        <a:pt x="41" y="1226"/>
                      </a:lnTo>
                      <a:lnTo>
                        <a:pt x="45" y="1219"/>
                      </a:lnTo>
                      <a:lnTo>
                        <a:pt x="50" y="1210"/>
                      </a:lnTo>
                      <a:lnTo>
                        <a:pt x="54" y="1201"/>
                      </a:lnTo>
                      <a:lnTo>
                        <a:pt x="50" y="1194"/>
                      </a:lnTo>
                      <a:lnTo>
                        <a:pt x="41" y="1178"/>
                      </a:lnTo>
                      <a:lnTo>
                        <a:pt x="25" y="1153"/>
                      </a:lnTo>
                      <a:lnTo>
                        <a:pt x="29" y="1126"/>
                      </a:lnTo>
                      <a:lnTo>
                        <a:pt x="15" y="1108"/>
                      </a:lnTo>
                      <a:lnTo>
                        <a:pt x="4" y="1094"/>
                      </a:lnTo>
                      <a:lnTo>
                        <a:pt x="11" y="1074"/>
                      </a:lnTo>
                      <a:lnTo>
                        <a:pt x="20" y="1033"/>
                      </a:lnTo>
                      <a:lnTo>
                        <a:pt x="4" y="1013"/>
                      </a:lnTo>
                      <a:lnTo>
                        <a:pt x="0" y="990"/>
                      </a:lnTo>
                      <a:lnTo>
                        <a:pt x="0" y="978"/>
                      </a:lnTo>
                      <a:lnTo>
                        <a:pt x="9" y="953"/>
                      </a:lnTo>
                      <a:lnTo>
                        <a:pt x="20" y="958"/>
                      </a:lnTo>
                      <a:lnTo>
                        <a:pt x="34" y="924"/>
                      </a:lnTo>
                      <a:lnTo>
                        <a:pt x="34" y="888"/>
                      </a:lnTo>
                      <a:lnTo>
                        <a:pt x="36" y="874"/>
                      </a:lnTo>
                      <a:lnTo>
                        <a:pt x="54" y="863"/>
                      </a:lnTo>
                      <a:lnTo>
                        <a:pt x="79" y="844"/>
                      </a:lnTo>
                      <a:lnTo>
                        <a:pt x="79" y="824"/>
                      </a:lnTo>
                      <a:lnTo>
                        <a:pt x="75" y="763"/>
                      </a:lnTo>
                      <a:lnTo>
                        <a:pt x="66" y="754"/>
                      </a:lnTo>
                      <a:lnTo>
                        <a:pt x="66" y="738"/>
                      </a:lnTo>
                      <a:lnTo>
                        <a:pt x="88" y="729"/>
                      </a:lnTo>
                      <a:lnTo>
                        <a:pt x="95" y="722"/>
                      </a:lnTo>
                      <a:lnTo>
                        <a:pt x="84" y="697"/>
                      </a:lnTo>
                      <a:lnTo>
                        <a:pt x="66" y="672"/>
                      </a:lnTo>
                      <a:lnTo>
                        <a:pt x="70" y="642"/>
                      </a:lnTo>
                      <a:lnTo>
                        <a:pt x="75" y="622"/>
                      </a:lnTo>
                      <a:lnTo>
                        <a:pt x="91" y="583"/>
                      </a:lnTo>
                      <a:lnTo>
                        <a:pt x="91" y="567"/>
                      </a:lnTo>
                      <a:lnTo>
                        <a:pt x="91" y="533"/>
                      </a:lnTo>
                      <a:lnTo>
                        <a:pt x="104" y="506"/>
                      </a:lnTo>
                      <a:lnTo>
                        <a:pt x="125" y="488"/>
                      </a:lnTo>
                      <a:lnTo>
                        <a:pt x="145" y="476"/>
                      </a:lnTo>
                      <a:lnTo>
                        <a:pt x="166" y="481"/>
                      </a:lnTo>
                      <a:lnTo>
                        <a:pt x="187" y="488"/>
                      </a:lnTo>
                      <a:lnTo>
                        <a:pt x="196" y="458"/>
                      </a:lnTo>
                      <a:lnTo>
                        <a:pt x="187" y="433"/>
                      </a:lnTo>
                      <a:lnTo>
                        <a:pt x="177" y="417"/>
                      </a:lnTo>
                      <a:lnTo>
                        <a:pt x="175" y="406"/>
                      </a:lnTo>
                      <a:lnTo>
                        <a:pt x="177" y="392"/>
                      </a:lnTo>
                      <a:lnTo>
                        <a:pt x="191" y="388"/>
                      </a:lnTo>
                      <a:lnTo>
                        <a:pt x="196" y="361"/>
                      </a:lnTo>
                      <a:lnTo>
                        <a:pt x="205" y="336"/>
                      </a:lnTo>
                      <a:lnTo>
                        <a:pt x="207" y="315"/>
                      </a:lnTo>
                      <a:lnTo>
                        <a:pt x="207" y="293"/>
                      </a:lnTo>
                      <a:lnTo>
                        <a:pt x="221" y="274"/>
                      </a:lnTo>
                      <a:lnTo>
                        <a:pt x="246" y="256"/>
                      </a:lnTo>
                      <a:lnTo>
                        <a:pt x="262" y="252"/>
                      </a:lnTo>
                      <a:lnTo>
                        <a:pt x="262" y="231"/>
                      </a:lnTo>
                      <a:lnTo>
                        <a:pt x="271" y="218"/>
                      </a:lnTo>
                      <a:lnTo>
                        <a:pt x="287" y="199"/>
                      </a:lnTo>
                      <a:lnTo>
                        <a:pt x="305" y="186"/>
                      </a:lnTo>
                      <a:lnTo>
                        <a:pt x="296" y="149"/>
                      </a:lnTo>
                      <a:lnTo>
                        <a:pt x="328" y="115"/>
                      </a:lnTo>
                      <a:lnTo>
                        <a:pt x="335" y="102"/>
                      </a:lnTo>
                      <a:lnTo>
                        <a:pt x="358" y="97"/>
                      </a:lnTo>
                      <a:lnTo>
                        <a:pt x="374" y="77"/>
                      </a:lnTo>
                      <a:lnTo>
                        <a:pt x="374" y="65"/>
                      </a:lnTo>
                      <a:lnTo>
                        <a:pt x="387" y="49"/>
                      </a:lnTo>
                      <a:lnTo>
                        <a:pt x="415" y="47"/>
                      </a:lnTo>
                      <a:lnTo>
                        <a:pt x="447" y="47"/>
                      </a:lnTo>
                      <a:lnTo>
                        <a:pt x="472" y="24"/>
                      </a:lnTo>
                      <a:lnTo>
                        <a:pt x="467" y="0"/>
                      </a:lnTo>
                      <a:lnTo>
                        <a:pt x="472" y="0"/>
                      </a:lnTo>
                    </a:path>
                  </a:pathLst>
                </a:custGeom>
                <a:grpFill/>
                <a:ln w="9525" cap="rnd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GB"/>
                </a:p>
              </p:txBody>
            </p:sp>
            <p:sp>
              <p:nvSpPr>
                <p:cNvPr id="80" name="Freeform 64">
                  <a:extLst>
                    <a:ext uri="{FF2B5EF4-FFF2-40B4-BE49-F238E27FC236}">
                      <a16:creationId xmlns:a16="http://schemas.microsoft.com/office/drawing/2014/main" id="{DB706769-7C0F-FBB1-6AC5-D92F7F9EA8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" y="947"/>
                  <a:ext cx="626" cy="1332"/>
                </a:xfrm>
                <a:custGeom>
                  <a:avLst/>
                  <a:gdLst>
                    <a:gd name="T0" fmla="*/ 492 w 626"/>
                    <a:gd name="T1" fmla="*/ 24 h 1332"/>
                    <a:gd name="T2" fmla="*/ 577 w 626"/>
                    <a:gd name="T3" fmla="*/ 81 h 1332"/>
                    <a:gd name="T4" fmla="*/ 583 w 626"/>
                    <a:gd name="T5" fmla="*/ 131 h 1332"/>
                    <a:gd name="T6" fmla="*/ 604 w 626"/>
                    <a:gd name="T7" fmla="*/ 177 h 1332"/>
                    <a:gd name="T8" fmla="*/ 599 w 626"/>
                    <a:gd name="T9" fmla="*/ 236 h 1332"/>
                    <a:gd name="T10" fmla="*/ 618 w 626"/>
                    <a:gd name="T11" fmla="*/ 277 h 1332"/>
                    <a:gd name="T12" fmla="*/ 613 w 626"/>
                    <a:gd name="T13" fmla="*/ 311 h 1332"/>
                    <a:gd name="T14" fmla="*/ 538 w 626"/>
                    <a:gd name="T15" fmla="*/ 317 h 1332"/>
                    <a:gd name="T16" fmla="*/ 504 w 626"/>
                    <a:gd name="T17" fmla="*/ 367 h 1332"/>
                    <a:gd name="T18" fmla="*/ 494 w 626"/>
                    <a:gd name="T19" fmla="*/ 406 h 1332"/>
                    <a:gd name="T20" fmla="*/ 499 w 626"/>
                    <a:gd name="T21" fmla="*/ 458 h 1332"/>
                    <a:gd name="T22" fmla="*/ 476 w 626"/>
                    <a:gd name="T23" fmla="*/ 508 h 1332"/>
                    <a:gd name="T24" fmla="*/ 406 w 626"/>
                    <a:gd name="T25" fmla="*/ 551 h 1332"/>
                    <a:gd name="T26" fmla="*/ 378 w 626"/>
                    <a:gd name="T27" fmla="*/ 576 h 1332"/>
                    <a:gd name="T28" fmla="*/ 346 w 626"/>
                    <a:gd name="T29" fmla="*/ 638 h 1332"/>
                    <a:gd name="T30" fmla="*/ 335 w 626"/>
                    <a:gd name="T31" fmla="*/ 688 h 1332"/>
                    <a:gd name="T32" fmla="*/ 305 w 626"/>
                    <a:gd name="T33" fmla="*/ 754 h 1332"/>
                    <a:gd name="T34" fmla="*/ 348 w 626"/>
                    <a:gd name="T35" fmla="*/ 842 h 1332"/>
                    <a:gd name="T36" fmla="*/ 383 w 626"/>
                    <a:gd name="T37" fmla="*/ 908 h 1332"/>
                    <a:gd name="T38" fmla="*/ 346 w 626"/>
                    <a:gd name="T39" fmla="*/ 933 h 1332"/>
                    <a:gd name="T40" fmla="*/ 312 w 626"/>
                    <a:gd name="T41" fmla="*/ 938 h 1332"/>
                    <a:gd name="T42" fmla="*/ 241 w 626"/>
                    <a:gd name="T43" fmla="*/ 942 h 1332"/>
                    <a:gd name="T44" fmla="*/ 307 w 626"/>
                    <a:gd name="T45" fmla="*/ 958 h 1332"/>
                    <a:gd name="T46" fmla="*/ 346 w 626"/>
                    <a:gd name="T47" fmla="*/ 978 h 1332"/>
                    <a:gd name="T48" fmla="*/ 321 w 626"/>
                    <a:gd name="T49" fmla="*/ 994 h 1332"/>
                    <a:gd name="T50" fmla="*/ 278 w 626"/>
                    <a:gd name="T51" fmla="*/ 1033 h 1332"/>
                    <a:gd name="T52" fmla="*/ 266 w 626"/>
                    <a:gd name="T53" fmla="*/ 1069 h 1332"/>
                    <a:gd name="T54" fmla="*/ 250 w 626"/>
                    <a:gd name="T55" fmla="*/ 1156 h 1332"/>
                    <a:gd name="T56" fmla="*/ 230 w 626"/>
                    <a:gd name="T57" fmla="*/ 1215 h 1332"/>
                    <a:gd name="T58" fmla="*/ 177 w 626"/>
                    <a:gd name="T59" fmla="*/ 1260 h 1332"/>
                    <a:gd name="T60" fmla="*/ 130 w 626"/>
                    <a:gd name="T61" fmla="*/ 1276 h 1332"/>
                    <a:gd name="T62" fmla="*/ 120 w 626"/>
                    <a:gd name="T63" fmla="*/ 1319 h 1332"/>
                    <a:gd name="T64" fmla="*/ 70 w 626"/>
                    <a:gd name="T65" fmla="*/ 1331 h 1332"/>
                    <a:gd name="T66" fmla="*/ 50 w 626"/>
                    <a:gd name="T67" fmla="*/ 1310 h 1332"/>
                    <a:gd name="T68" fmla="*/ 29 w 626"/>
                    <a:gd name="T69" fmla="*/ 1235 h 1332"/>
                    <a:gd name="T70" fmla="*/ 45 w 626"/>
                    <a:gd name="T71" fmla="*/ 1219 h 1332"/>
                    <a:gd name="T72" fmla="*/ 50 w 626"/>
                    <a:gd name="T73" fmla="*/ 1194 h 1332"/>
                    <a:gd name="T74" fmla="*/ 29 w 626"/>
                    <a:gd name="T75" fmla="*/ 1126 h 1332"/>
                    <a:gd name="T76" fmla="*/ 11 w 626"/>
                    <a:gd name="T77" fmla="*/ 1074 h 1332"/>
                    <a:gd name="T78" fmla="*/ 0 w 626"/>
                    <a:gd name="T79" fmla="*/ 990 h 1332"/>
                    <a:gd name="T80" fmla="*/ 20 w 626"/>
                    <a:gd name="T81" fmla="*/ 958 h 1332"/>
                    <a:gd name="T82" fmla="*/ 36 w 626"/>
                    <a:gd name="T83" fmla="*/ 874 h 1332"/>
                    <a:gd name="T84" fmla="*/ 79 w 626"/>
                    <a:gd name="T85" fmla="*/ 824 h 1332"/>
                    <a:gd name="T86" fmla="*/ 66 w 626"/>
                    <a:gd name="T87" fmla="*/ 738 h 1332"/>
                    <a:gd name="T88" fmla="*/ 84 w 626"/>
                    <a:gd name="T89" fmla="*/ 697 h 1332"/>
                    <a:gd name="T90" fmla="*/ 75 w 626"/>
                    <a:gd name="T91" fmla="*/ 622 h 1332"/>
                    <a:gd name="T92" fmla="*/ 91 w 626"/>
                    <a:gd name="T93" fmla="*/ 533 h 1332"/>
                    <a:gd name="T94" fmla="*/ 145 w 626"/>
                    <a:gd name="T95" fmla="*/ 476 h 1332"/>
                    <a:gd name="T96" fmla="*/ 196 w 626"/>
                    <a:gd name="T97" fmla="*/ 458 h 1332"/>
                    <a:gd name="T98" fmla="*/ 175 w 626"/>
                    <a:gd name="T99" fmla="*/ 406 h 1332"/>
                    <a:gd name="T100" fmla="*/ 196 w 626"/>
                    <a:gd name="T101" fmla="*/ 361 h 1332"/>
                    <a:gd name="T102" fmla="*/ 207 w 626"/>
                    <a:gd name="T103" fmla="*/ 293 h 1332"/>
                    <a:gd name="T104" fmla="*/ 262 w 626"/>
                    <a:gd name="T105" fmla="*/ 252 h 1332"/>
                    <a:gd name="T106" fmla="*/ 287 w 626"/>
                    <a:gd name="T107" fmla="*/ 199 h 1332"/>
                    <a:gd name="T108" fmla="*/ 328 w 626"/>
                    <a:gd name="T109" fmla="*/ 115 h 1332"/>
                    <a:gd name="T110" fmla="*/ 374 w 626"/>
                    <a:gd name="T111" fmla="*/ 77 h 1332"/>
                    <a:gd name="T112" fmla="*/ 415 w 626"/>
                    <a:gd name="T113" fmla="*/ 47 h 1332"/>
                    <a:gd name="T114" fmla="*/ 467 w 626"/>
                    <a:gd name="T115" fmla="*/ 0 h 1332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26"/>
                    <a:gd name="T175" fmla="*/ 0 h 1332"/>
                    <a:gd name="T176" fmla="*/ 626 w 626"/>
                    <a:gd name="T177" fmla="*/ 1332 h 1332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26" h="1332">
                      <a:moveTo>
                        <a:pt x="472" y="0"/>
                      </a:moveTo>
                      <a:lnTo>
                        <a:pt x="479" y="4"/>
                      </a:lnTo>
                      <a:lnTo>
                        <a:pt x="492" y="24"/>
                      </a:lnTo>
                      <a:lnTo>
                        <a:pt x="547" y="77"/>
                      </a:lnTo>
                      <a:lnTo>
                        <a:pt x="554" y="65"/>
                      </a:lnTo>
                      <a:lnTo>
                        <a:pt x="577" y="81"/>
                      </a:lnTo>
                      <a:lnTo>
                        <a:pt x="583" y="99"/>
                      </a:lnTo>
                      <a:lnTo>
                        <a:pt x="583" y="111"/>
                      </a:lnTo>
                      <a:lnTo>
                        <a:pt x="583" y="131"/>
                      </a:lnTo>
                      <a:lnTo>
                        <a:pt x="577" y="145"/>
                      </a:lnTo>
                      <a:lnTo>
                        <a:pt x="590" y="161"/>
                      </a:lnTo>
                      <a:lnTo>
                        <a:pt x="604" y="177"/>
                      </a:lnTo>
                      <a:lnTo>
                        <a:pt x="604" y="190"/>
                      </a:lnTo>
                      <a:lnTo>
                        <a:pt x="604" y="211"/>
                      </a:lnTo>
                      <a:lnTo>
                        <a:pt x="599" y="236"/>
                      </a:lnTo>
                      <a:lnTo>
                        <a:pt x="590" y="245"/>
                      </a:lnTo>
                      <a:lnTo>
                        <a:pt x="604" y="256"/>
                      </a:lnTo>
                      <a:lnTo>
                        <a:pt x="618" y="277"/>
                      </a:lnTo>
                      <a:lnTo>
                        <a:pt x="625" y="297"/>
                      </a:lnTo>
                      <a:lnTo>
                        <a:pt x="625" y="306"/>
                      </a:lnTo>
                      <a:lnTo>
                        <a:pt x="613" y="311"/>
                      </a:lnTo>
                      <a:lnTo>
                        <a:pt x="558" y="311"/>
                      </a:lnTo>
                      <a:lnTo>
                        <a:pt x="547" y="311"/>
                      </a:lnTo>
                      <a:lnTo>
                        <a:pt x="538" y="317"/>
                      </a:lnTo>
                      <a:lnTo>
                        <a:pt x="538" y="336"/>
                      </a:lnTo>
                      <a:lnTo>
                        <a:pt x="529" y="347"/>
                      </a:lnTo>
                      <a:lnTo>
                        <a:pt x="504" y="367"/>
                      </a:lnTo>
                      <a:lnTo>
                        <a:pt x="508" y="386"/>
                      </a:lnTo>
                      <a:lnTo>
                        <a:pt x="504" y="397"/>
                      </a:lnTo>
                      <a:lnTo>
                        <a:pt x="494" y="406"/>
                      </a:lnTo>
                      <a:lnTo>
                        <a:pt x="504" y="431"/>
                      </a:lnTo>
                      <a:lnTo>
                        <a:pt x="508" y="447"/>
                      </a:lnTo>
                      <a:lnTo>
                        <a:pt x="499" y="458"/>
                      </a:lnTo>
                      <a:lnTo>
                        <a:pt x="483" y="472"/>
                      </a:lnTo>
                      <a:lnTo>
                        <a:pt x="479" y="488"/>
                      </a:lnTo>
                      <a:lnTo>
                        <a:pt x="476" y="508"/>
                      </a:lnTo>
                      <a:lnTo>
                        <a:pt x="447" y="522"/>
                      </a:lnTo>
                      <a:lnTo>
                        <a:pt x="428" y="533"/>
                      </a:lnTo>
                      <a:lnTo>
                        <a:pt x="406" y="551"/>
                      </a:lnTo>
                      <a:lnTo>
                        <a:pt x="408" y="563"/>
                      </a:lnTo>
                      <a:lnTo>
                        <a:pt x="387" y="567"/>
                      </a:lnTo>
                      <a:lnTo>
                        <a:pt x="378" y="576"/>
                      </a:lnTo>
                      <a:lnTo>
                        <a:pt x="358" y="604"/>
                      </a:lnTo>
                      <a:lnTo>
                        <a:pt x="342" y="617"/>
                      </a:lnTo>
                      <a:lnTo>
                        <a:pt x="346" y="638"/>
                      </a:lnTo>
                      <a:lnTo>
                        <a:pt x="335" y="647"/>
                      </a:lnTo>
                      <a:lnTo>
                        <a:pt x="326" y="656"/>
                      </a:lnTo>
                      <a:lnTo>
                        <a:pt x="335" y="688"/>
                      </a:lnTo>
                      <a:lnTo>
                        <a:pt x="330" y="708"/>
                      </a:lnTo>
                      <a:lnTo>
                        <a:pt x="307" y="722"/>
                      </a:lnTo>
                      <a:lnTo>
                        <a:pt x="305" y="754"/>
                      </a:lnTo>
                      <a:lnTo>
                        <a:pt x="307" y="797"/>
                      </a:lnTo>
                      <a:lnTo>
                        <a:pt x="317" y="815"/>
                      </a:lnTo>
                      <a:lnTo>
                        <a:pt x="348" y="842"/>
                      </a:lnTo>
                      <a:lnTo>
                        <a:pt x="362" y="867"/>
                      </a:lnTo>
                      <a:lnTo>
                        <a:pt x="376" y="890"/>
                      </a:lnTo>
                      <a:lnTo>
                        <a:pt x="383" y="908"/>
                      </a:lnTo>
                      <a:lnTo>
                        <a:pt x="376" y="924"/>
                      </a:lnTo>
                      <a:lnTo>
                        <a:pt x="358" y="938"/>
                      </a:lnTo>
                      <a:lnTo>
                        <a:pt x="346" y="933"/>
                      </a:lnTo>
                      <a:lnTo>
                        <a:pt x="335" y="919"/>
                      </a:lnTo>
                      <a:lnTo>
                        <a:pt x="317" y="924"/>
                      </a:lnTo>
                      <a:lnTo>
                        <a:pt x="312" y="938"/>
                      </a:lnTo>
                      <a:lnTo>
                        <a:pt x="287" y="938"/>
                      </a:lnTo>
                      <a:lnTo>
                        <a:pt x="250" y="933"/>
                      </a:lnTo>
                      <a:lnTo>
                        <a:pt x="241" y="942"/>
                      </a:lnTo>
                      <a:lnTo>
                        <a:pt x="266" y="953"/>
                      </a:lnTo>
                      <a:lnTo>
                        <a:pt x="301" y="942"/>
                      </a:lnTo>
                      <a:lnTo>
                        <a:pt x="307" y="958"/>
                      </a:lnTo>
                      <a:lnTo>
                        <a:pt x="335" y="963"/>
                      </a:lnTo>
                      <a:lnTo>
                        <a:pt x="353" y="969"/>
                      </a:lnTo>
                      <a:lnTo>
                        <a:pt x="346" y="978"/>
                      </a:lnTo>
                      <a:lnTo>
                        <a:pt x="321" y="974"/>
                      </a:lnTo>
                      <a:lnTo>
                        <a:pt x="317" y="983"/>
                      </a:lnTo>
                      <a:lnTo>
                        <a:pt x="321" y="994"/>
                      </a:lnTo>
                      <a:lnTo>
                        <a:pt x="307" y="1013"/>
                      </a:lnTo>
                      <a:lnTo>
                        <a:pt x="287" y="1028"/>
                      </a:lnTo>
                      <a:lnTo>
                        <a:pt x="278" y="1033"/>
                      </a:lnTo>
                      <a:lnTo>
                        <a:pt x="271" y="1037"/>
                      </a:lnTo>
                      <a:lnTo>
                        <a:pt x="276" y="1056"/>
                      </a:lnTo>
                      <a:lnTo>
                        <a:pt x="266" y="1069"/>
                      </a:lnTo>
                      <a:lnTo>
                        <a:pt x="253" y="1094"/>
                      </a:lnTo>
                      <a:lnTo>
                        <a:pt x="257" y="1119"/>
                      </a:lnTo>
                      <a:lnTo>
                        <a:pt x="250" y="1156"/>
                      </a:lnTo>
                      <a:lnTo>
                        <a:pt x="241" y="1174"/>
                      </a:lnTo>
                      <a:lnTo>
                        <a:pt x="241" y="1196"/>
                      </a:lnTo>
                      <a:lnTo>
                        <a:pt x="230" y="1215"/>
                      </a:lnTo>
                      <a:lnTo>
                        <a:pt x="212" y="1244"/>
                      </a:lnTo>
                      <a:lnTo>
                        <a:pt x="207" y="1265"/>
                      </a:lnTo>
                      <a:lnTo>
                        <a:pt x="177" y="1260"/>
                      </a:lnTo>
                      <a:lnTo>
                        <a:pt x="150" y="1260"/>
                      </a:lnTo>
                      <a:lnTo>
                        <a:pt x="145" y="1271"/>
                      </a:lnTo>
                      <a:lnTo>
                        <a:pt x="130" y="1276"/>
                      </a:lnTo>
                      <a:lnTo>
                        <a:pt x="120" y="1281"/>
                      </a:lnTo>
                      <a:lnTo>
                        <a:pt x="125" y="1296"/>
                      </a:lnTo>
                      <a:lnTo>
                        <a:pt x="120" y="1319"/>
                      </a:lnTo>
                      <a:lnTo>
                        <a:pt x="100" y="1331"/>
                      </a:lnTo>
                      <a:lnTo>
                        <a:pt x="88" y="1319"/>
                      </a:lnTo>
                      <a:lnTo>
                        <a:pt x="70" y="1331"/>
                      </a:lnTo>
                      <a:lnTo>
                        <a:pt x="50" y="1331"/>
                      </a:lnTo>
                      <a:lnTo>
                        <a:pt x="41" y="1319"/>
                      </a:lnTo>
                      <a:lnTo>
                        <a:pt x="50" y="1310"/>
                      </a:lnTo>
                      <a:lnTo>
                        <a:pt x="54" y="1285"/>
                      </a:lnTo>
                      <a:lnTo>
                        <a:pt x="36" y="1253"/>
                      </a:lnTo>
                      <a:lnTo>
                        <a:pt x="29" y="1235"/>
                      </a:lnTo>
                      <a:lnTo>
                        <a:pt x="34" y="1226"/>
                      </a:lnTo>
                      <a:lnTo>
                        <a:pt x="41" y="1226"/>
                      </a:lnTo>
                      <a:lnTo>
                        <a:pt x="45" y="1219"/>
                      </a:lnTo>
                      <a:lnTo>
                        <a:pt x="50" y="1210"/>
                      </a:lnTo>
                      <a:lnTo>
                        <a:pt x="54" y="1201"/>
                      </a:lnTo>
                      <a:lnTo>
                        <a:pt x="50" y="1194"/>
                      </a:lnTo>
                      <a:lnTo>
                        <a:pt x="41" y="1178"/>
                      </a:lnTo>
                      <a:lnTo>
                        <a:pt x="25" y="1153"/>
                      </a:lnTo>
                      <a:lnTo>
                        <a:pt x="29" y="1126"/>
                      </a:lnTo>
                      <a:lnTo>
                        <a:pt x="15" y="1108"/>
                      </a:lnTo>
                      <a:lnTo>
                        <a:pt x="4" y="1094"/>
                      </a:lnTo>
                      <a:lnTo>
                        <a:pt x="11" y="1074"/>
                      </a:lnTo>
                      <a:lnTo>
                        <a:pt x="20" y="1033"/>
                      </a:lnTo>
                      <a:lnTo>
                        <a:pt x="4" y="1013"/>
                      </a:lnTo>
                      <a:lnTo>
                        <a:pt x="0" y="990"/>
                      </a:lnTo>
                      <a:lnTo>
                        <a:pt x="0" y="978"/>
                      </a:lnTo>
                      <a:lnTo>
                        <a:pt x="9" y="953"/>
                      </a:lnTo>
                      <a:lnTo>
                        <a:pt x="20" y="958"/>
                      </a:lnTo>
                      <a:lnTo>
                        <a:pt x="34" y="924"/>
                      </a:lnTo>
                      <a:lnTo>
                        <a:pt x="34" y="888"/>
                      </a:lnTo>
                      <a:lnTo>
                        <a:pt x="36" y="874"/>
                      </a:lnTo>
                      <a:lnTo>
                        <a:pt x="54" y="863"/>
                      </a:lnTo>
                      <a:lnTo>
                        <a:pt x="79" y="844"/>
                      </a:lnTo>
                      <a:lnTo>
                        <a:pt x="79" y="824"/>
                      </a:lnTo>
                      <a:lnTo>
                        <a:pt x="75" y="763"/>
                      </a:lnTo>
                      <a:lnTo>
                        <a:pt x="66" y="754"/>
                      </a:lnTo>
                      <a:lnTo>
                        <a:pt x="66" y="738"/>
                      </a:lnTo>
                      <a:lnTo>
                        <a:pt x="88" y="729"/>
                      </a:lnTo>
                      <a:lnTo>
                        <a:pt x="95" y="722"/>
                      </a:lnTo>
                      <a:lnTo>
                        <a:pt x="84" y="697"/>
                      </a:lnTo>
                      <a:lnTo>
                        <a:pt x="66" y="672"/>
                      </a:lnTo>
                      <a:lnTo>
                        <a:pt x="70" y="642"/>
                      </a:lnTo>
                      <a:lnTo>
                        <a:pt x="75" y="622"/>
                      </a:lnTo>
                      <a:lnTo>
                        <a:pt x="91" y="583"/>
                      </a:lnTo>
                      <a:lnTo>
                        <a:pt x="91" y="567"/>
                      </a:lnTo>
                      <a:lnTo>
                        <a:pt x="91" y="533"/>
                      </a:lnTo>
                      <a:lnTo>
                        <a:pt x="104" y="506"/>
                      </a:lnTo>
                      <a:lnTo>
                        <a:pt x="125" y="488"/>
                      </a:lnTo>
                      <a:lnTo>
                        <a:pt x="145" y="476"/>
                      </a:lnTo>
                      <a:lnTo>
                        <a:pt x="166" y="481"/>
                      </a:lnTo>
                      <a:lnTo>
                        <a:pt x="187" y="488"/>
                      </a:lnTo>
                      <a:lnTo>
                        <a:pt x="196" y="458"/>
                      </a:lnTo>
                      <a:lnTo>
                        <a:pt x="187" y="433"/>
                      </a:lnTo>
                      <a:lnTo>
                        <a:pt x="177" y="417"/>
                      </a:lnTo>
                      <a:lnTo>
                        <a:pt x="175" y="406"/>
                      </a:lnTo>
                      <a:lnTo>
                        <a:pt x="177" y="392"/>
                      </a:lnTo>
                      <a:lnTo>
                        <a:pt x="191" y="388"/>
                      </a:lnTo>
                      <a:lnTo>
                        <a:pt x="196" y="361"/>
                      </a:lnTo>
                      <a:lnTo>
                        <a:pt x="205" y="336"/>
                      </a:lnTo>
                      <a:lnTo>
                        <a:pt x="207" y="315"/>
                      </a:lnTo>
                      <a:lnTo>
                        <a:pt x="207" y="293"/>
                      </a:lnTo>
                      <a:lnTo>
                        <a:pt x="221" y="274"/>
                      </a:lnTo>
                      <a:lnTo>
                        <a:pt x="246" y="256"/>
                      </a:lnTo>
                      <a:lnTo>
                        <a:pt x="262" y="252"/>
                      </a:lnTo>
                      <a:lnTo>
                        <a:pt x="262" y="231"/>
                      </a:lnTo>
                      <a:lnTo>
                        <a:pt x="271" y="218"/>
                      </a:lnTo>
                      <a:lnTo>
                        <a:pt x="287" y="199"/>
                      </a:lnTo>
                      <a:lnTo>
                        <a:pt x="305" y="186"/>
                      </a:lnTo>
                      <a:lnTo>
                        <a:pt x="296" y="149"/>
                      </a:lnTo>
                      <a:lnTo>
                        <a:pt x="328" y="115"/>
                      </a:lnTo>
                      <a:lnTo>
                        <a:pt x="335" y="102"/>
                      </a:lnTo>
                      <a:lnTo>
                        <a:pt x="358" y="97"/>
                      </a:lnTo>
                      <a:lnTo>
                        <a:pt x="374" y="77"/>
                      </a:lnTo>
                      <a:lnTo>
                        <a:pt x="374" y="65"/>
                      </a:lnTo>
                      <a:lnTo>
                        <a:pt x="387" y="49"/>
                      </a:lnTo>
                      <a:lnTo>
                        <a:pt x="415" y="47"/>
                      </a:lnTo>
                      <a:lnTo>
                        <a:pt x="447" y="47"/>
                      </a:lnTo>
                      <a:lnTo>
                        <a:pt x="472" y="24"/>
                      </a:lnTo>
                      <a:lnTo>
                        <a:pt x="467" y="0"/>
                      </a:lnTo>
                    </a:path>
                  </a:pathLst>
                </a:custGeom>
                <a:grpFill/>
                <a:ln w="12700" cap="rnd">
                  <a:solidFill>
                    <a:schemeClr val="bg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</p:grp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id="{9E3B2791-9D96-0247-9E2A-3D9C4055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804" y="4684056"/>
              <a:ext cx="897272" cy="861545"/>
            </a:xfrm>
            <a:custGeom>
              <a:avLst/>
              <a:gdLst>
                <a:gd name="T0" fmla="*/ 224 w 545"/>
                <a:gd name="T1" fmla="*/ 241 h 524"/>
                <a:gd name="T2" fmla="*/ 236 w 545"/>
                <a:gd name="T3" fmla="*/ 218 h 524"/>
                <a:gd name="T4" fmla="*/ 262 w 545"/>
                <a:gd name="T5" fmla="*/ 218 h 524"/>
                <a:gd name="T6" fmla="*/ 280 w 545"/>
                <a:gd name="T7" fmla="*/ 228 h 524"/>
                <a:gd name="T8" fmla="*/ 303 w 545"/>
                <a:gd name="T9" fmla="*/ 235 h 524"/>
                <a:gd name="T10" fmla="*/ 298 w 545"/>
                <a:gd name="T11" fmla="*/ 280 h 524"/>
                <a:gd name="T12" fmla="*/ 316 w 545"/>
                <a:gd name="T13" fmla="*/ 302 h 524"/>
                <a:gd name="T14" fmla="*/ 330 w 545"/>
                <a:gd name="T15" fmla="*/ 306 h 524"/>
                <a:gd name="T16" fmla="*/ 354 w 545"/>
                <a:gd name="T17" fmla="*/ 311 h 524"/>
                <a:gd name="T18" fmla="*/ 389 w 545"/>
                <a:gd name="T19" fmla="*/ 297 h 524"/>
                <a:gd name="T20" fmla="*/ 436 w 545"/>
                <a:gd name="T21" fmla="*/ 295 h 524"/>
                <a:gd name="T22" fmla="*/ 438 w 545"/>
                <a:gd name="T23" fmla="*/ 278 h 524"/>
                <a:gd name="T24" fmla="*/ 427 w 545"/>
                <a:gd name="T25" fmla="*/ 241 h 524"/>
                <a:gd name="T26" fmla="*/ 410 w 545"/>
                <a:gd name="T27" fmla="*/ 230 h 524"/>
                <a:gd name="T28" fmla="*/ 417 w 545"/>
                <a:gd name="T29" fmla="*/ 205 h 524"/>
                <a:gd name="T30" fmla="*/ 436 w 545"/>
                <a:gd name="T31" fmla="*/ 180 h 524"/>
                <a:gd name="T32" fmla="*/ 436 w 545"/>
                <a:gd name="T33" fmla="*/ 155 h 524"/>
                <a:gd name="T34" fmla="*/ 410 w 545"/>
                <a:gd name="T35" fmla="*/ 137 h 524"/>
                <a:gd name="T36" fmla="*/ 420 w 545"/>
                <a:gd name="T37" fmla="*/ 121 h 524"/>
                <a:gd name="T38" fmla="*/ 417 w 545"/>
                <a:gd name="T39" fmla="*/ 111 h 524"/>
                <a:gd name="T40" fmla="*/ 401 w 545"/>
                <a:gd name="T41" fmla="*/ 97 h 524"/>
                <a:gd name="T42" fmla="*/ 389 w 545"/>
                <a:gd name="T43" fmla="*/ 80 h 524"/>
                <a:gd name="T44" fmla="*/ 361 w 545"/>
                <a:gd name="T45" fmla="*/ 87 h 524"/>
                <a:gd name="T46" fmla="*/ 354 w 545"/>
                <a:gd name="T47" fmla="*/ 65 h 524"/>
                <a:gd name="T48" fmla="*/ 328 w 545"/>
                <a:gd name="T49" fmla="*/ 45 h 524"/>
                <a:gd name="T50" fmla="*/ 319 w 545"/>
                <a:gd name="T51" fmla="*/ 25 h 524"/>
                <a:gd name="T52" fmla="*/ 308 w 545"/>
                <a:gd name="T53" fmla="*/ 13 h 524"/>
                <a:gd name="T54" fmla="*/ 296 w 545"/>
                <a:gd name="T55" fmla="*/ 4 h 524"/>
                <a:gd name="T56" fmla="*/ 248 w 545"/>
                <a:gd name="T57" fmla="*/ 4 h 524"/>
                <a:gd name="T58" fmla="*/ 191 w 545"/>
                <a:gd name="T59" fmla="*/ 39 h 524"/>
                <a:gd name="T60" fmla="*/ 205 w 545"/>
                <a:gd name="T61" fmla="*/ 61 h 524"/>
                <a:gd name="T62" fmla="*/ 190 w 545"/>
                <a:gd name="T63" fmla="*/ 67 h 524"/>
                <a:gd name="T64" fmla="*/ 164 w 545"/>
                <a:gd name="T65" fmla="*/ 55 h 524"/>
                <a:gd name="T66" fmla="*/ 121 w 545"/>
                <a:gd name="T67" fmla="*/ 60 h 524"/>
                <a:gd name="T68" fmla="*/ 108 w 545"/>
                <a:gd name="T69" fmla="*/ 60 h 524"/>
                <a:gd name="T70" fmla="*/ 78 w 545"/>
                <a:gd name="T71" fmla="*/ 47 h 524"/>
                <a:gd name="T72" fmla="*/ 16 w 545"/>
                <a:gd name="T73" fmla="*/ 58 h 524"/>
                <a:gd name="T74" fmla="*/ 0 w 545"/>
                <a:gd name="T75" fmla="*/ 67 h 524"/>
                <a:gd name="T76" fmla="*/ 48 w 545"/>
                <a:gd name="T77" fmla="*/ 117 h 524"/>
                <a:gd name="T78" fmla="*/ 82 w 545"/>
                <a:gd name="T79" fmla="*/ 129 h 524"/>
                <a:gd name="T80" fmla="*/ 140 w 545"/>
                <a:gd name="T81" fmla="*/ 180 h 524"/>
                <a:gd name="T82" fmla="*/ 131 w 545"/>
                <a:gd name="T83" fmla="*/ 199 h 5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5"/>
                <a:gd name="T127" fmla="*/ 0 h 524"/>
                <a:gd name="T128" fmla="*/ 545 w 545"/>
                <a:gd name="T129" fmla="*/ 524 h 5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5" h="524">
                  <a:moveTo>
                    <a:pt x="262" y="427"/>
                  </a:moveTo>
                  <a:lnTo>
                    <a:pt x="272" y="407"/>
                  </a:lnTo>
                  <a:lnTo>
                    <a:pt x="278" y="372"/>
                  </a:lnTo>
                  <a:lnTo>
                    <a:pt x="287" y="366"/>
                  </a:lnTo>
                  <a:lnTo>
                    <a:pt x="315" y="370"/>
                  </a:lnTo>
                  <a:lnTo>
                    <a:pt x="319" y="366"/>
                  </a:lnTo>
                  <a:lnTo>
                    <a:pt x="333" y="368"/>
                  </a:lnTo>
                  <a:lnTo>
                    <a:pt x="340" y="384"/>
                  </a:lnTo>
                  <a:lnTo>
                    <a:pt x="362" y="388"/>
                  </a:lnTo>
                  <a:lnTo>
                    <a:pt x="369" y="395"/>
                  </a:lnTo>
                  <a:lnTo>
                    <a:pt x="369" y="457"/>
                  </a:lnTo>
                  <a:lnTo>
                    <a:pt x="362" y="472"/>
                  </a:lnTo>
                  <a:lnTo>
                    <a:pt x="371" y="500"/>
                  </a:lnTo>
                  <a:lnTo>
                    <a:pt x="385" y="509"/>
                  </a:lnTo>
                  <a:lnTo>
                    <a:pt x="394" y="507"/>
                  </a:lnTo>
                  <a:lnTo>
                    <a:pt x="401" y="516"/>
                  </a:lnTo>
                  <a:lnTo>
                    <a:pt x="423" y="520"/>
                  </a:lnTo>
                  <a:lnTo>
                    <a:pt x="432" y="523"/>
                  </a:lnTo>
                  <a:lnTo>
                    <a:pt x="460" y="523"/>
                  </a:lnTo>
                  <a:lnTo>
                    <a:pt x="473" y="500"/>
                  </a:lnTo>
                  <a:lnTo>
                    <a:pt x="494" y="504"/>
                  </a:lnTo>
                  <a:lnTo>
                    <a:pt x="530" y="497"/>
                  </a:lnTo>
                  <a:lnTo>
                    <a:pt x="544" y="477"/>
                  </a:lnTo>
                  <a:lnTo>
                    <a:pt x="532" y="468"/>
                  </a:lnTo>
                  <a:lnTo>
                    <a:pt x="532" y="422"/>
                  </a:lnTo>
                  <a:lnTo>
                    <a:pt x="519" y="407"/>
                  </a:lnTo>
                  <a:lnTo>
                    <a:pt x="507" y="407"/>
                  </a:lnTo>
                  <a:lnTo>
                    <a:pt x="500" y="388"/>
                  </a:lnTo>
                  <a:lnTo>
                    <a:pt x="510" y="370"/>
                  </a:lnTo>
                  <a:lnTo>
                    <a:pt x="507" y="345"/>
                  </a:lnTo>
                  <a:lnTo>
                    <a:pt x="505" y="325"/>
                  </a:lnTo>
                  <a:lnTo>
                    <a:pt x="530" y="302"/>
                  </a:lnTo>
                  <a:lnTo>
                    <a:pt x="534" y="275"/>
                  </a:lnTo>
                  <a:lnTo>
                    <a:pt x="530" y="261"/>
                  </a:lnTo>
                  <a:lnTo>
                    <a:pt x="510" y="259"/>
                  </a:lnTo>
                  <a:lnTo>
                    <a:pt x="500" y="231"/>
                  </a:lnTo>
                  <a:lnTo>
                    <a:pt x="500" y="220"/>
                  </a:lnTo>
                  <a:lnTo>
                    <a:pt x="510" y="204"/>
                  </a:lnTo>
                  <a:lnTo>
                    <a:pt x="505" y="200"/>
                  </a:lnTo>
                  <a:lnTo>
                    <a:pt x="507" y="186"/>
                  </a:lnTo>
                  <a:lnTo>
                    <a:pt x="510" y="177"/>
                  </a:lnTo>
                  <a:lnTo>
                    <a:pt x="487" y="163"/>
                  </a:lnTo>
                  <a:lnTo>
                    <a:pt x="487" y="147"/>
                  </a:lnTo>
                  <a:lnTo>
                    <a:pt x="473" y="134"/>
                  </a:lnTo>
                  <a:lnTo>
                    <a:pt x="453" y="147"/>
                  </a:lnTo>
                  <a:lnTo>
                    <a:pt x="439" y="147"/>
                  </a:lnTo>
                  <a:lnTo>
                    <a:pt x="432" y="134"/>
                  </a:lnTo>
                  <a:lnTo>
                    <a:pt x="432" y="109"/>
                  </a:lnTo>
                  <a:lnTo>
                    <a:pt x="421" y="77"/>
                  </a:lnTo>
                  <a:lnTo>
                    <a:pt x="398" y="75"/>
                  </a:lnTo>
                  <a:lnTo>
                    <a:pt x="389" y="68"/>
                  </a:lnTo>
                  <a:lnTo>
                    <a:pt x="389" y="43"/>
                  </a:lnTo>
                  <a:lnTo>
                    <a:pt x="380" y="27"/>
                  </a:lnTo>
                  <a:lnTo>
                    <a:pt x="374" y="22"/>
                  </a:lnTo>
                  <a:lnTo>
                    <a:pt x="369" y="9"/>
                  </a:lnTo>
                  <a:lnTo>
                    <a:pt x="360" y="4"/>
                  </a:lnTo>
                  <a:lnTo>
                    <a:pt x="340" y="0"/>
                  </a:lnTo>
                  <a:lnTo>
                    <a:pt x="301" y="4"/>
                  </a:lnTo>
                  <a:lnTo>
                    <a:pt x="233" y="31"/>
                  </a:lnTo>
                  <a:lnTo>
                    <a:pt x="233" y="65"/>
                  </a:lnTo>
                  <a:lnTo>
                    <a:pt x="253" y="88"/>
                  </a:lnTo>
                  <a:lnTo>
                    <a:pt x="249" y="104"/>
                  </a:lnTo>
                  <a:lnTo>
                    <a:pt x="247" y="113"/>
                  </a:lnTo>
                  <a:lnTo>
                    <a:pt x="231" y="113"/>
                  </a:lnTo>
                  <a:lnTo>
                    <a:pt x="219" y="102"/>
                  </a:lnTo>
                  <a:lnTo>
                    <a:pt x="199" y="93"/>
                  </a:lnTo>
                  <a:lnTo>
                    <a:pt x="176" y="104"/>
                  </a:lnTo>
                  <a:lnTo>
                    <a:pt x="147" y="100"/>
                  </a:lnTo>
                  <a:lnTo>
                    <a:pt x="133" y="109"/>
                  </a:lnTo>
                  <a:lnTo>
                    <a:pt x="131" y="100"/>
                  </a:lnTo>
                  <a:lnTo>
                    <a:pt x="115" y="100"/>
                  </a:lnTo>
                  <a:lnTo>
                    <a:pt x="95" y="79"/>
                  </a:lnTo>
                  <a:lnTo>
                    <a:pt x="63" y="113"/>
                  </a:lnTo>
                  <a:lnTo>
                    <a:pt x="20" y="97"/>
                  </a:lnTo>
                  <a:lnTo>
                    <a:pt x="0" y="100"/>
                  </a:lnTo>
                  <a:lnTo>
                    <a:pt x="0" y="113"/>
                  </a:lnTo>
                  <a:lnTo>
                    <a:pt x="49" y="165"/>
                  </a:lnTo>
                  <a:lnTo>
                    <a:pt x="58" y="197"/>
                  </a:lnTo>
                  <a:lnTo>
                    <a:pt x="81" y="220"/>
                  </a:lnTo>
                  <a:lnTo>
                    <a:pt x="99" y="218"/>
                  </a:lnTo>
                  <a:lnTo>
                    <a:pt x="165" y="293"/>
                  </a:lnTo>
                  <a:lnTo>
                    <a:pt x="170" y="304"/>
                  </a:lnTo>
                  <a:lnTo>
                    <a:pt x="165" y="311"/>
                  </a:lnTo>
                  <a:lnTo>
                    <a:pt x="160" y="336"/>
                  </a:lnTo>
                  <a:lnTo>
                    <a:pt x="262" y="42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id="{42374011-BA89-674D-1B21-AFF2481B6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4" y="608574"/>
              <a:ext cx="1870613" cy="2047106"/>
            </a:xfrm>
            <a:custGeom>
              <a:avLst/>
              <a:gdLst>
                <a:gd name="T0" fmla="*/ 273 w 1136"/>
                <a:gd name="T1" fmla="*/ 675 h 1245"/>
                <a:gd name="T2" fmla="*/ 311 w 1136"/>
                <a:gd name="T3" fmla="*/ 634 h 1245"/>
                <a:gd name="T4" fmla="*/ 301 w 1136"/>
                <a:gd name="T5" fmla="*/ 576 h 1245"/>
                <a:gd name="T6" fmla="*/ 309 w 1136"/>
                <a:gd name="T7" fmla="*/ 527 h 1245"/>
                <a:gd name="T8" fmla="*/ 323 w 1136"/>
                <a:gd name="T9" fmla="*/ 457 h 1245"/>
                <a:gd name="T10" fmla="*/ 372 w 1136"/>
                <a:gd name="T11" fmla="*/ 412 h 1245"/>
                <a:gd name="T12" fmla="*/ 396 w 1136"/>
                <a:gd name="T13" fmla="*/ 375 h 1245"/>
                <a:gd name="T14" fmla="*/ 412 w 1136"/>
                <a:gd name="T15" fmla="*/ 338 h 1245"/>
                <a:gd name="T16" fmla="*/ 464 w 1136"/>
                <a:gd name="T17" fmla="*/ 276 h 1245"/>
                <a:gd name="T18" fmla="*/ 492 w 1136"/>
                <a:gd name="T19" fmla="*/ 226 h 1245"/>
                <a:gd name="T20" fmla="*/ 557 w 1136"/>
                <a:gd name="T21" fmla="*/ 177 h 1245"/>
                <a:gd name="T22" fmla="*/ 609 w 1136"/>
                <a:gd name="T23" fmla="*/ 161 h 1245"/>
                <a:gd name="T24" fmla="*/ 644 w 1136"/>
                <a:gd name="T25" fmla="*/ 116 h 1245"/>
                <a:gd name="T26" fmla="*/ 724 w 1136"/>
                <a:gd name="T27" fmla="*/ 140 h 1245"/>
                <a:gd name="T28" fmla="*/ 770 w 1136"/>
                <a:gd name="T29" fmla="*/ 148 h 1245"/>
                <a:gd name="T30" fmla="*/ 792 w 1136"/>
                <a:gd name="T31" fmla="*/ 89 h 1245"/>
                <a:gd name="T32" fmla="*/ 861 w 1136"/>
                <a:gd name="T33" fmla="*/ 83 h 1245"/>
                <a:gd name="T34" fmla="*/ 885 w 1136"/>
                <a:gd name="T35" fmla="*/ 106 h 1245"/>
                <a:gd name="T36" fmla="*/ 906 w 1136"/>
                <a:gd name="T37" fmla="*/ 76 h 1245"/>
                <a:gd name="T38" fmla="*/ 930 w 1136"/>
                <a:gd name="T39" fmla="*/ 41 h 1245"/>
                <a:gd name="T40" fmla="*/ 885 w 1136"/>
                <a:gd name="T41" fmla="*/ 13 h 1245"/>
                <a:gd name="T42" fmla="*/ 846 w 1136"/>
                <a:gd name="T43" fmla="*/ 14 h 1245"/>
                <a:gd name="T44" fmla="*/ 822 w 1136"/>
                <a:gd name="T45" fmla="*/ 13 h 1245"/>
                <a:gd name="T46" fmla="*/ 789 w 1136"/>
                <a:gd name="T47" fmla="*/ 29 h 1245"/>
                <a:gd name="T48" fmla="*/ 772 w 1136"/>
                <a:gd name="T49" fmla="*/ 20 h 1245"/>
                <a:gd name="T50" fmla="*/ 721 w 1136"/>
                <a:gd name="T51" fmla="*/ 64 h 1245"/>
                <a:gd name="T52" fmla="*/ 670 w 1136"/>
                <a:gd name="T53" fmla="*/ 76 h 1245"/>
                <a:gd name="T54" fmla="*/ 615 w 1136"/>
                <a:gd name="T55" fmla="*/ 89 h 1245"/>
                <a:gd name="T56" fmla="*/ 550 w 1136"/>
                <a:gd name="T57" fmla="*/ 97 h 1245"/>
                <a:gd name="T58" fmla="*/ 543 w 1136"/>
                <a:gd name="T59" fmla="*/ 136 h 1245"/>
                <a:gd name="T60" fmla="*/ 536 w 1136"/>
                <a:gd name="T61" fmla="*/ 168 h 1245"/>
                <a:gd name="T62" fmla="*/ 482 w 1136"/>
                <a:gd name="T63" fmla="*/ 175 h 1245"/>
                <a:gd name="T64" fmla="*/ 464 w 1136"/>
                <a:gd name="T65" fmla="*/ 202 h 1245"/>
                <a:gd name="T66" fmla="*/ 425 w 1136"/>
                <a:gd name="T67" fmla="*/ 241 h 1245"/>
                <a:gd name="T68" fmla="*/ 384 w 1136"/>
                <a:gd name="T69" fmla="*/ 291 h 1245"/>
                <a:gd name="T70" fmla="*/ 349 w 1136"/>
                <a:gd name="T71" fmla="*/ 340 h 1245"/>
                <a:gd name="T72" fmla="*/ 328 w 1136"/>
                <a:gd name="T73" fmla="*/ 370 h 1245"/>
                <a:gd name="T74" fmla="*/ 262 w 1136"/>
                <a:gd name="T75" fmla="*/ 412 h 1245"/>
                <a:gd name="T76" fmla="*/ 301 w 1136"/>
                <a:gd name="T77" fmla="*/ 416 h 1245"/>
                <a:gd name="T78" fmla="*/ 243 w 1136"/>
                <a:gd name="T79" fmla="*/ 425 h 1245"/>
                <a:gd name="T80" fmla="*/ 189 w 1136"/>
                <a:gd name="T81" fmla="*/ 449 h 1245"/>
                <a:gd name="T82" fmla="*/ 142 w 1136"/>
                <a:gd name="T83" fmla="*/ 450 h 1245"/>
                <a:gd name="T84" fmla="*/ 105 w 1136"/>
                <a:gd name="T85" fmla="*/ 469 h 1245"/>
                <a:gd name="T86" fmla="*/ 80 w 1136"/>
                <a:gd name="T87" fmla="*/ 488 h 1245"/>
                <a:gd name="T88" fmla="*/ 30 w 1136"/>
                <a:gd name="T89" fmla="*/ 511 h 1245"/>
                <a:gd name="T90" fmla="*/ 18 w 1136"/>
                <a:gd name="T91" fmla="*/ 591 h 1245"/>
                <a:gd name="T92" fmla="*/ 37 w 1136"/>
                <a:gd name="T93" fmla="*/ 610 h 1245"/>
                <a:gd name="T94" fmla="*/ 18 w 1136"/>
                <a:gd name="T95" fmla="*/ 647 h 1245"/>
                <a:gd name="T96" fmla="*/ 29 w 1136"/>
                <a:gd name="T97" fmla="*/ 667 h 1245"/>
                <a:gd name="T98" fmla="*/ 0 w 1136"/>
                <a:gd name="T99" fmla="*/ 686 h 1245"/>
                <a:gd name="T100" fmla="*/ 78 w 1136"/>
                <a:gd name="T101" fmla="*/ 739 h 1245"/>
                <a:gd name="T102" fmla="*/ 192 w 1136"/>
                <a:gd name="T103" fmla="*/ 679 h 1245"/>
                <a:gd name="T104" fmla="*/ 234 w 1136"/>
                <a:gd name="T105" fmla="*/ 645 h 1245"/>
                <a:gd name="T106" fmla="*/ 243 w 1136"/>
                <a:gd name="T107" fmla="*/ 695 h 124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36"/>
                <a:gd name="T163" fmla="*/ 0 h 1245"/>
                <a:gd name="T164" fmla="*/ 1136 w 1136"/>
                <a:gd name="T165" fmla="*/ 1245 h 124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36" h="1245">
                  <a:moveTo>
                    <a:pt x="304" y="1171"/>
                  </a:moveTo>
                  <a:lnTo>
                    <a:pt x="307" y="1169"/>
                  </a:lnTo>
                  <a:lnTo>
                    <a:pt x="318" y="1166"/>
                  </a:lnTo>
                  <a:lnTo>
                    <a:pt x="327" y="1153"/>
                  </a:lnTo>
                  <a:lnTo>
                    <a:pt x="332" y="1137"/>
                  </a:lnTo>
                  <a:lnTo>
                    <a:pt x="336" y="1128"/>
                  </a:lnTo>
                  <a:lnTo>
                    <a:pt x="332" y="1103"/>
                  </a:lnTo>
                  <a:lnTo>
                    <a:pt x="336" y="1087"/>
                  </a:lnTo>
                  <a:lnTo>
                    <a:pt x="348" y="1078"/>
                  </a:lnTo>
                  <a:lnTo>
                    <a:pt x="377" y="1066"/>
                  </a:lnTo>
                  <a:lnTo>
                    <a:pt x="382" y="1053"/>
                  </a:lnTo>
                  <a:lnTo>
                    <a:pt x="377" y="1012"/>
                  </a:lnTo>
                  <a:lnTo>
                    <a:pt x="375" y="1003"/>
                  </a:lnTo>
                  <a:lnTo>
                    <a:pt x="375" y="978"/>
                  </a:lnTo>
                  <a:lnTo>
                    <a:pt x="366" y="969"/>
                  </a:lnTo>
                  <a:lnTo>
                    <a:pt x="370" y="951"/>
                  </a:lnTo>
                  <a:lnTo>
                    <a:pt x="377" y="951"/>
                  </a:lnTo>
                  <a:lnTo>
                    <a:pt x="398" y="937"/>
                  </a:lnTo>
                  <a:lnTo>
                    <a:pt x="382" y="898"/>
                  </a:lnTo>
                  <a:lnTo>
                    <a:pt x="375" y="887"/>
                  </a:lnTo>
                  <a:lnTo>
                    <a:pt x="375" y="883"/>
                  </a:lnTo>
                  <a:lnTo>
                    <a:pt x="375" y="851"/>
                  </a:lnTo>
                  <a:lnTo>
                    <a:pt x="386" y="826"/>
                  </a:lnTo>
                  <a:lnTo>
                    <a:pt x="391" y="799"/>
                  </a:lnTo>
                  <a:lnTo>
                    <a:pt x="393" y="771"/>
                  </a:lnTo>
                  <a:lnTo>
                    <a:pt x="391" y="746"/>
                  </a:lnTo>
                  <a:lnTo>
                    <a:pt x="398" y="728"/>
                  </a:lnTo>
                  <a:lnTo>
                    <a:pt x="402" y="717"/>
                  </a:lnTo>
                  <a:lnTo>
                    <a:pt x="427" y="701"/>
                  </a:lnTo>
                  <a:lnTo>
                    <a:pt x="452" y="692"/>
                  </a:lnTo>
                  <a:lnTo>
                    <a:pt x="475" y="701"/>
                  </a:lnTo>
                  <a:lnTo>
                    <a:pt x="482" y="705"/>
                  </a:lnTo>
                  <a:lnTo>
                    <a:pt x="493" y="687"/>
                  </a:lnTo>
                  <a:lnTo>
                    <a:pt x="493" y="667"/>
                  </a:lnTo>
                  <a:lnTo>
                    <a:pt x="482" y="631"/>
                  </a:lnTo>
                  <a:lnTo>
                    <a:pt x="477" y="615"/>
                  </a:lnTo>
                  <a:lnTo>
                    <a:pt x="482" y="606"/>
                  </a:lnTo>
                  <a:lnTo>
                    <a:pt x="489" y="606"/>
                  </a:lnTo>
                  <a:lnTo>
                    <a:pt x="498" y="592"/>
                  </a:lnTo>
                  <a:lnTo>
                    <a:pt x="502" y="569"/>
                  </a:lnTo>
                  <a:lnTo>
                    <a:pt x="507" y="535"/>
                  </a:lnTo>
                  <a:lnTo>
                    <a:pt x="511" y="501"/>
                  </a:lnTo>
                  <a:lnTo>
                    <a:pt x="523" y="490"/>
                  </a:lnTo>
                  <a:lnTo>
                    <a:pt x="548" y="474"/>
                  </a:lnTo>
                  <a:lnTo>
                    <a:pt x="564" y="465"/>
                  </a:lnTo>
                  <a:lnTo>
                    <a:pt x="568" y="440"/>
                  </a:lnTo>
                  <a:lnTo>
                    <a:pt x="577" y="422"/>
                  </a:lnTo>
                  <a:lnTo>
                    <a:pt x="598" y="406"/>
                  </a:lnTo>
                  <a:lnTo>
                    <a:pt x="602" y="394"/>
                  </a:lnTo>
                  <a:lnTo>
                    <a:pt x="598" y="381"/>
                  </a:lnTo>
                  <a:lnTo>
                    <a:pt x="598" y="365"/>
                  </a:lnTo>
                  <a:lnTo>
                    <a:pt x="616" y="351"/>
                  </a:lnTo>
                  <a:lnTo>
                    <a:pt x="636" y="315"/>
                  </a:lnTo>
                  <a:lnTo>
                    <a:pt x="652" y="320"/>
                  </a:lnTo>
                  <a:lnTo>
                    <a:pt x="677" y="299"/>
                  </a:lnTo>
                  <a:lnTo>
                    <a:pt x="673" y="281"/>
                  </a:lnTo>
                  <a:lnTo>
                    <a:pt x="689" y="265"/>
                  </a:lnTo>
                  <a:lnTo>
                    <a:pt x="698" y="270"/>
                  </a:lnTo>
                  <a:lnTo>
                    <a:pt x="716" y="265"/>
                  </a:lnTo>
                  <a:lnTo>
                    <a:pt x="739" y="270"/>
                  </a:lnTo>
                  <a:lnTo>
                    <a:pt x="773" y="240"/>
                  </a:lnTo>
                  <a:lnTo>
                    <a:pt x="768" y="224"/>
                  </a:lnTo>
                  <a:lnTo>
                    <a:pt x="773" y="215"/>
                  </a:lnTo>
                  <a:lnTo>
                    <a:pt x="764" y="211"/>
                  </a:lnTo>
                  <a:lnTo>
                    <a:pt x="782" y="195"/>
                  </a:lnTo>
                  <a:lnTo>
                    <a:pt x="805" y="190"/>
                  </a:lnTo>
                  <a:lnTo>
                    <a:pt x="823" y="215"/>
                  </a:lnTo>
                  <a:lnTo>
                    <a:pt x="852" y="249"/>
                  </a:lnTo>
                  <a:lnTo>
                    <a:pt x="864" y="249"/>
                  </a:lnTo>
                  <a:lnTo>
                    <a:pt x="880" y="236"/>
                  </a:lnTo>
                  <a:lnTo>
                    <a:pt x="893" y="233"/>
                  </a:lnTo>
                  <a:lnTo>
                    <a:pt x="900" y="236"/>
                  </a:lnTo>
                  <a:lnTo>
                    <a:pt x="914" y="249"/>
                  </a:lnTo>
                  <a:lnTo>
                    <a:pt x="930" y="254"/>
                  </a:lnTo>
                  <a:lnTo>
                    <a:pt x="934" y="249"/>
                  </a:lnTo>
                  <a:lnTo>
                    <a:pt x="943" y="233"/>
                  </a:lnTo>
                  <a:lnTo>
                    <a:pt x="948" y="224"/>
                  </a:lnTo>
                  <a:lnTo>
                    <a:pt x="964" y="195"/>
                  </a:lnTo>
                  <a:lnTo>
                    <a:pt x="968" y="190"/>
                  </a:lnTo>
                  <a:lnTo>
                    <a:pt x="964" y="149"/>
                  </a:lnTo>
                  <a:lnTo>
                    <a:pt x="984" y="129"/>
                  </a:lnTo>
                  <a:lnTo>
                    <a:pt x="993" y="133"/>
                  </a:lnTo>
                  <a:lnTo>
                    <a:pt x="1018" y="108"/>
                  </a:lnTo>
                  <a:lnTo>
                    <a:pt x="1039" y="133"/>
                  </a:lnTo>
                  <a:lnTo>
                    <a:pt x="1046" y="140"/>
                  </a:lnTo>
                  <a:lnTo>
                    <a:pt x="1059" y="136"/>
                  </a:lnTo>
                  <a:lnTo>
                    <a:pt x="1069" y="149"/>
                  </a:lnTo>
                  <a:lnTo>
                    <a:pt x="1069" y="158"/>
                  </a:lnTo>
                  <a:lnTo>
                    <a:pt x="1075" y="165"/>
                  </a:lnTo>
                  <a:lnTo>
                    <a:pt x="1075" y="179"/>
                  </a:lnTo>
                  <a:lnTo>
                    <a:pt x="1089" y="163"/>
                  </a:lnTo>
                  <a:lnTo>
                    <a:pt x="1109" y="145"/>
                  </a:lnTo>
                  <a:lnTo>
                    <a:pt x="1121" y="120"/>
                  </a:lnTo>
                  <a:lnTo>
                    <a:pt x="1114" y="115"/>
                  </a:lnTo>
                  <a:lnTo>
                    <a:pt x="1100" y="129"/>
                  </a:lnTo>
                  <a:lnTo>
                    <a:pt x="1098" y="108"/>
                  </a:lnTo>
                  <a:lnTo>
                    <a:pt x="1089" y="104"/>
                  </a:lnTo>
                  <a:lnTo>
                    <a:pt x="1084" y="93"/>
                  </a:lnTo>
                  <a:lnTo>
                    <a:pt x="1119" y="65"/>
                  </a:lnTo>
                  <a:lnTo>
                    <a:pt x="1130" y="70"/>
                  </a:lnTo>
                  <a:lnTo>
                    <a:pt x="1135" y="54"/>
                  </a:lnTo>
                  <a:lnTo>
                    <a:pt x="1125" y="49"/>
                  </a:lnTo>
                  <a:lnTo>
                    <a:pt x="1105" y="40"/>
                  </a:lnTo>
                  <a:lnTo>
                    <a:pt x="1094" y="36"/>
                  </a:lnTo>
                  <a:lnTo>
                    <a:pt x="1075" y="22"/>
                  </a:lnTo>
                  <a:lnTo>
                    <a:pt x="1059" y="18"/>
                  </a:lnTo>
                  <a:lnTo>
                    <a:pt x="1041" y="34"/>
                  </a:lnTo>
                  <a:lnTo>
                    <a:pt x="1034" y="45"/>
                  </a:lnTo>
                  <a:lnTo>
                    <a:pt x="1018" y="34"/>
                  </a:lnTo>
                  <a:lnTo>
                    <a:pt x="1028" y="24"/>
                  </a:lnTo>
                  <a:lnTo>
                    <a:pt x="1030" y="4"/>
                  </a:lnTo>
                  <a:lnTo>
                    <a:pt x="1028" y="0"/>
                  </a:lnTo>
                  <a:lnTo>
                    <a:pt x="1005" y="0"/>
                  </a:lnTo>
                  <a:lnTo>
                    <a:pt x="1000" y="9"/>
                  </a:lnTo>
                  <a:lnTo>
                    <a:pt x="998" y="22"/>
                  </a:lnTo>
                  <a:lnTo>
                    <a:pt x="1000" y="34"/>
                  </a:lnTo>
                  <a:lnTo>
                    <a:pt x="984" y="49"/>
                  </a:lnTo>
                  <a:lnTo>
                    <a:pt x="971" y="24"/>
                  </a:lnTo>
                  <a:lnTo>
                    <a:pt x="959" y="29"/>
                  </a:lnTo>
                  <a:lnTo>
                    <a:pt x="957" y="49"/>
                  </a:lnTo>
                  <a:lnTo>
                    <a:pt x="948" y="79"/>
                  </a:lnTo>
                  <a:lnTo>
                    <a:pt x="928" y="99"/>
                  </a:lnTo>
                  <a:lnTo>
                    <a:pt x="914" y="74"/>
                  </a:lnTo>
                  <a:lnTo>
                    <a:pt x="934" y="59"/>
                  </a:lnTo>
                  <a:lnTo>
                    <a:pt x="939" y="34"/>
                  </a:lnTo>
                  <a:lnTo>
                    <a:pt x="928" y="34"/>
                  </a:lnTo>
                  <a:lnTo>
                    <a:pt x="905" y="34"/>
                  </a:lnTo>
                  <a:lnTo>
                    <a:pt x="889" y="59"/>
                  </a:lnTo>
                  <a:lnTo>
                    <a:pt x="868" y="93"/>
                  </a:lnTo>
                  <a:lnTo>
                    <a:pt x="877" y="108"/>
                  </a:lnTo>
                  <a:lnTo>
                    <a:pt x="864" y="115"/>
                  </a:lnTo>
                  <a:lnTo>
                    <a:pt x="848" y="104"/>
                  </a:lnTo>
                  <a:lnTo>
                    <a:pt x="830" y="111"/>
                  </a:lnTo>
                  <a:lnTo>
                    <a:pt x="834" y="129"/>
                  </a:lnTo>
                  <a:lnTo>
                    <a:pt x="814" y="129"/>
                  </a:lnTo>
                  <a:lnTo>
                    <a:pt x="800" y="133"/>
                  </a:lnTo>
                  <a:lnTo>
                    <a:pt x="786" y="154"/>
                  </a:lnTo>
                  <a:lnTo>
                    <a:pt x="764" y="149"/>
                  </a:lnTo>
                  <a:lnTo>
                    <a:pt x="764" y="163"/>
                  </a:lnTo>
                  <a:lnTo>
                    <a:pt x="748" y="149"/>
                  </a:lnTo>
                  <a:lnTo>
                    <a:pt x="727" y="158"/>
                  </a:lnTo>
                  <a:lnTo>
                    <a:pt x="723" y="174"/>
                  </a:lnTo>
                  <a:lnTo>
                    <a:pt x="707" y="179"/>
                  </a:lnTo>
                  <a:lnTo>
                    <a:pt x="693" y="163"/>
                  </a:lnTo>
                  <a:lnTo>
                    <a:pt x="668" y="165"/>
                  </a:lnTo>
                  <a:lnTo>
                    <a:pt x="643" y="174"/>
                  </a:lnTo>
                  <a:lnTo>
                    <a:pt x="643" y="199"/>
                  </a:lnTo>
                  <a:lnTo>
                    <a:pt x="659" y="204"/>
                  </a:lnTo>
                  <a:lnTo>
                    <a:pt x="659" y="211"/>
                  </a:lnTo>
                  <a:lnTo>
                    <a:pt x="659" y="229"/>
                  </a:lnTo>
                  <a:lnTo>
                    <a:pt x="648" y="224"/>
                  </a:lnTo>
                  <a:lnTo>
                    <a:pt x="632" y="233"/>
                  </a:lnTo>
                  <a:lnTo>
                    <a:pt x="636" y="249"/>
                  </a:lnTo>
                  <a:lnTo>
                    <a:pt x="652" y="263"/>
                  </a:lnTo>
                  <a:lnTo>
                    <a:pt x="652" y="281"/>
                  </a:lnTo>
                  <a:lnTo>
                    <a:pt x="636" y="274"/>
                  </a:lnTo>
                  <a:lnTo>
                    <a:pt x="623" y="276"/>
                  </a:lnTo>
                  <a:lnTo>
                    <a:pt x="623" y="295"/>
                  </a:lnTo>
                  <a:lnTo>
                    <a:pt x="602" y="295"/>
                  </a:lnTo>
                  <a:lnTo>
                    <a:pt x="586" y="295"/>
                  </a:lnTo>
                  <a:lnTo>
                    <a:pt x="582" y="306"/>
                  </a:lnTo>
                  <a:lnTo>
                    <a:pt x="577" y="315"/>
                  </a:lnTo>
                  <a:lnTo>
                    <a:pt x="564" y="320"/>
                  </a:lnTo>
                  <a:lnTo>
                    <a:pt x="559" y="329"/>
                  </a:lnTo>
                  <a:lnTo>
                    <a:pt x="564" y="340"/>
                  </a:lnTo>
                  <a:lnTo>
                    <a:pt x="541" y="347"/>
                  </a:lnTo>
                  <a:lnTo>
                    <a:pt x="557" y="365"/>
                  </a:lnTo>
                  <a:lnTo>
                    <a:pt x="559" y="374"/>
                  </a:lnTo>
                  <a:lnTo>
                    <a:pt x="545" y="385"/>
                  </a:lnTo>
                  <a:lnTo>
                    <a:pt x="516" y="406"/>
                  </a:lnTo>
                  <a:lnTo>
                    <a:pt x="493" y="422"/>
                  </a:lnTo>
                  <a:lnTo>
                    <a:pt x="482" y="447"/>
                  </a:lnTo>
                  <a:lnTo>
                    <a:pt x="461" y="465"/>
                  </a:lnTo>
                  <a:lnTo>
                    <a:pt x="461" y="476"/>
                  </a:lnTo>
                  <a:lnTo>
                    <a:pt x="466" y="490"/>
                  </a:lnTo>
                  <a:lnTo>
                    <a:pt x="448" y="501"/>
                  </a:lnTo>
                  <a:lnTo>
                    <a:pt x="452" y="517"/>
                  </a:lnTo>
                  <a:lnTo>
                    <a:pt x="436" y="547"/>
                  </a:lnTo>
                  <a:lnTo>
                    <a:pt x="423" y="551"/>
                  </a:lnTo>
                  <a:lnTo>
                    <a:pt x="423" y="572"/>
                  </a:lnTo>
                  <a:lnTo>
                    <a:pt x="432" y="585"/>
                  </a:lnTo>
                  <a:lnTo>
                    <a:pt x="418" y="597"/>
                  </a:lnTo>
                  <a:lnTo>
                    <a:pt x="411" y="587"/>
                  </a:lnTo>
                  <a:lnTo>
                    <a:pt x="393" y="597"/>
                  </a:lnTo>
                  <a:lnTo>
                    <a:pt x="398" y="622"/>
                  </a:lnTo>
                  <a:lnTo>
                    <a:pt x="382" y="631"/>
                  </a:lnTo>
                  <a:lnTo>
                    <a:pt x="357" y="635"/>
                  </a:lnTo>
                  <a:lnTo>
                    <a:pt x="341" y="656"/>
                  </a:lnTo>
                  <a:lnTo>
                    <a:pt x="336" y="676"/>
                  </a:lnTo>
                  <a:lnTo>
                    <a:pt x="318" y="692"/>
                  </a:lnTo>
                  <a:lnTo>
                    <a:pt x="318" y="705"/>
                  </a:lnTo>
                  <a:lnTo>
                    <a:pt x="341" y="687"/>
                  </a:lnTo>
                  <a:lnTo>
                    <a:pt x="366" y="671"/>
                  </a:lnTo>
                  <a:lnTo>
                    <a:pt x="375" y="676"/>
                  </a:lnTo>
                  <a:lnTo>
                    <a:pt x="366" y="701"/>
                  </a:lnTo>
                  <a:lnTo>
                    <a:pt x="345" y="715"/>
                  </a:lnTo>
                  <a:lnTo>
                    <a:pt x="322" y="710"/>
                  </a:lnTo>
                  <a:lnTo>
                    <a:pt x="327" y="726"/>
                  </a:lnTo>
                  <a:lnTo>
                    <a:pt x="300" y="737"/>
                  </a:lnTo>
                  <a:lnTo>
                    <a:pt x="295" y="715"/>
                  </a:lnTo>
                  <a:lnTo>
                    <a:pt x="282" y="705"/>
                  </a:lnTo>
                  <a:lnTo>
                    <a:pt x="266" y="728"/>
                  </a:lnTo>
                  <a:lnTo>
                    <a:pt x="247" y="728"/>
                  </a:lnTo>
                  <a:lnTo>
                    <a:pt x="232" y="733"/>
                  </a:lnTo>
                  <a:lnTo>
                    <a:pt x="229" y="755"/>
                  </a:lnTo>
                  <a:lnTo>
                    <a:pt x="220" y="758"/>
                  </a:lnTo>
                  <a:lnTo>
                    <a:pt x="220" y="769"/>
                  </a:lnTo>
                  <a:lnTo>
                    <a:pt x="209" y="765"/>
                  </a:lnTo>
                  <a:lnTo>
                    <a:pt x="195" y="755"/>
                  </a:lnTo>
                  <a:lnTo>
                    <a:pt x="172" y="758"/>
                  </a:lnTo>
                  <a:lnTo>
                    <a:pt x="172" y="771"/>
                  </a:lnTo>
                  <a:lnTo>
                    <a:pt x="175" y="783"/>
                  </a:lnTo>
                  <a:lnTo>
                    <a:pt x="166" y="785"/>
                  </a:lnTo>
                  <a:lnTo>
                    <a:pt x="145" y="776"/>
                  </a:lnTo>
                  <a:lnTo>
                    <a:pt x="127" y="789"/>
                  </a:lnTo>
                  <a:lnTo>
                    <a:pt x="131" y="801"/>
                  </a:lnTo>
                  <a:lnTo>
                    <a:pt x="129" y="810"/>
                  </a:lnTo>
                  <a:lnTo>
                    <a:pt x="109" y="801"/>
                  </a:lnTo>
                  <a:lnTo>
                    <a:pt x="104" y="812"/>
                  </a:lnTo>
                  <a:lnTo>
                    <a:pt x="97" y="821"/>
                  </a:lnTo>
                  <a:lnTo>
                    <a:pt x="75" y="817"/>
                  </a:lnTo>
                  <a:lnTo>
                    <a:pt x="63" y="819"/>
                  </a:lnTo>
                  <a:lnTo>
                    <a:pt x="61" y="835"/>
                  </a:lnTo>
                  <a:lnTo>
                    <a:pt x="52" y="839"/>
                  </a:lnTo>
                  <a:lnTo>
                    <a:pt x="38" y="860"/>
                  </a:lnTo>
                  <a:lnTo>
                    <a:pt x="40" y="883"/>
                  </a:lnTo>
                  <a:lnTo>
                    <a:pt x="36" y="917"/>
                  </a:lnTo>
                  <a:lnTo>
                    <a:pt x="31" y="951"/>
                  </a:lnTo>
                  <a:lnTo>
                    <a:pt x="27" y="980"/>
                  </a:lnTo>
                  <a:lnTo>
                    <a:pt x="22" y="996"/>
                  </a:lnTo>
                  <a:lnTo>
                    <a:pt x="34" y="1012"/>
                  </a:lnTo>
                  <a:lnTo>
                    <a:pt x="52" y="998"/>
                  </a:lnTo>
                  <a:lnTo>
                    <a:pt x="63" y="1005"/>
                  </a:lnTo>
                  <a:lnTo>
                    <a:pt x="63" y="1019"/>
                  </a:lnTo>
                  <a:lnTo>
                    <a:pt x="45" y="1028"/>
                  </a:lnTo>
                  <a:lnTo>
                    <a:pt x="43" y="1048"/>
                  </a:lnTo>
                  <a:lnTo>
                    <a:pt x="38" y="1060"/>
                  </a:lnTo>
                  <a:lnTo>
                    <a:pt x="20" y="1057"/>
                  </a:lnTo>
                  <a:lnTo>
                    <a:pt x="13" y="1082"/>
                  </a:lnTo>
                  <a:lnTo>
                    <a:pt x="22" y="1089"/>
                  </a:lnTo>
                  <a:lnTo>
                    <a:pt x="38" y="1085"/>
                  </a:lnTo>
                  <a:lnTo>
                    <a:pt x="47" y="1096"/>
                  </a:lnTo>
                  <a:lnTo>
                    <a:pt x="50" y="1100"/>
                  </a:lnTo>
                  <a:lnTo>
                    <a:pt x="36" y="1110"/>
                  </a:lnTo>
                  <a:lnTo>
                    <a:pt x="36" y="1123"/>
                  </a:lnTo>
                  <a:lnTo>
                    <a:pt x="20" y="1128"/>
                  </a:lnTo>
                  <a:lnTo>
                    <a:pt x="9" y="1119"/>
                  </a:lnTo>
                  <a:lnTo>
                    <a:pt x="11" y="1139"/>
                  </a:lnTo>
                  <a:lnTo>
                    <a:pt x="9" y="1155"/>
                  </a:lnTo>
                  <a:lnTo>
                    <a:pt x="0" y="1155"/>
                  </a:lnTo>
                  <a:lnTo>
                    <a:pt x="25" y="1180"/>
                  </a:lnTo>
                  <a:lnTo>
                    <a:pt x="36" y="1194"/>
                  </a:lnTo>
                  <a:lnTo>
                    <a:pt x="43" y="1214"/>
                  </a:lnTo>
                  <a:lnTo>
                    <a:pt x="68" y="1230"/>
                  </a:lnTo>
                  <a:lnTo>
                    <a:pt x="95" y="1244"/>
                  </a:lnTo>
                  <a:lnTo>
                    <a:pt x="120" y="1244"/>
                  </a:lnTo>
                  <a:lnTo>
                    <a:pt x="156" y="1219"/>
                  </a:lnTo>
                  <a:lnTo>
                    <a:pt x="195" y="1191"/>
                  </a:lnTo>
                  <a:lnTo>
                    <a:pt x="229" y="1146"/>
                  </a:lnTo>
                  <a:lnTo>
                    <a:pt x="234" y="1141"/>
                  </a:lnTo>
                  <a:lnTo>
                    <a:pt x="243" y="1157"/>
                  </a:lnTo>
                  <a:lnTo>
                    <a:pt x="259" y="1146"/>
                  </a:lnTo>
                  <a:lnTo>
                    <a:pt x="266" y="1130"/>
                  </a:lnTo>
                  <a:lnTo>
                    <a:pt x="268" y="1110"/>
                  </a:lnTo>
                  <a:lnTo>
                    <a:pt x="284" y="1085"/>
                  </a:lnTo>
                  <a:lnTo>
                    <a:pt x="277" y="1112"/>
                  </a:lnTo>
                  <a:lnTo>
                    <a:pt x="286" y="1116"/>
                  </a:lnTo>
                  <a:lnTo>
                    <a:pt x="282" y="1130"/>
                  </a:lnTo>
                  <a:lnTo>
                    <a:pt x="286" y="1153"/>
                  </a:lnTo>
                  <a:lnTo>
                    <a:pt x="295" y="1171"/>
                  </a:lnTo>
                  <a:lnTo>
                    <a:pt x="304" y="1166"/>
                  </a:lnTo>
                  <a:lnTo>
                    <a:pt x="304" y="117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0" name="Freeform 68">
              <a:extLst>
                <a:ext uri="{FF2B5EF4-FFF2-40B4-BE49-F238E27FC236}">
                  <a16:creationId xmlns:a16="http://schemas.microsoft.com/office/drawing/2014/main" id="{239464A3-54A3-C8AF-FE4E-21821FF07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3079" y="966302"/>
              <a:ext cx="58781" cy="76790"/>
            </a:xfrm>
            <a:custGeom>
              <a:avLst/>
              <a:gdLst>
                <a:gd name="T0" fmla="*/ 27 w 36"/>
                <a:gd name="T1" fmla="*/ 3 h 47"/>
                <a:gd name="T2" fmla="*/ 24 w 36"/>
                <a:gd name="T3" fmla="*/ 10 h 47"/>
                <a:gd name="T4" fmla="*/ 27 w 36"/>
                <a:gd name="T5" fmla="*/ 23 h 47"/>
                <a:gd name="T6" fmla="*/ 9 w 36"/>
                <a:gd name="T7" fmla="*/ 27 h 47"/>
                <a:gd name="T8" fmla="*/ 0 w 36"/>
                <a:gd name="T9" fmla="*/ 20 h 47"/>
                <a:gd name="T10" fmla="*/ 0 w 36"/>
                <a:gd name="T11" fmla="*/ 10 h 47"/>
                <a:gd name="T12" fmla="*/ 7 w 36"/>
                <a:gd name="T13" fmla="*/ 0 h 47"/>
                <a:gd name="T14" fmla="*/ 27 w 36"/>
                <a:gd name="T15" fmla="*/ 3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47"/>
                <a:gd name="T26" fmla="*/ 36 w 36"/>
                <a:gd name="T27" fmla="*/ 47 h 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47">
                  <a:moveTo>
                    <a:pt x="35" y="6"/>
                  </a:moveTo>
                  <a:lnTo>
                    <a:pt x="30" y="18"/>
                  </a:lnTo>
                  <a:lnTo>
                    <a:pt x="35" y="39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7" y="0"/>
                  </a:lnTo>
                  <a:lnTo>
                    <a:pt x="35" y="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1" name="Freeform 69">
              <a:extLst>
                <a:ext uri="{FF2B5EF4-FFF2-40B4-BE49-F238E27FC236}">
                  <a16:creationId xmlns:a16="http://schemas.microsoft.com/office/drawing/2014/main" id="{375D89DD-F8CD-3018-CCAD-19FC2EC96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450" y="1016871"/>
              <a:ext cx="62239" cy="63679"/>
            </a:xfrm>
            <a:custGeom>
              <a:avLst/>
              <a:gdLst>
                <a:gd name="T0" fmla="*/ 25 w 38"/>
                <a:gd name="T1" fmla="*/ 0 h 38"/>
                <a:gd name="T2" fmla="*/ 29 w 38"/>
                <a:gd name="T3" fmla="*/ 16 h 38"/>
                <a:gd name="T4" fmla="*/ 7 w 38"/>
                <a:gd name="T5" fmla="*/ 24 h 38"/>
                <a:gd name="T6" fmla="*/ 0 w 38"/>
                <a:gd name="T7" fmla="*/ 7 h 38"/>
                <a:gd name="T8" fmla="*/ 25 w 38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8"/>
                <a:gd name="T17" fmla="*/ 38 w 3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8">
                  <a:moveTo>
                    <a:pt x="31" y="0"/>
                  </a:moveTo>
                  <a:lnTo>
                    <a:pt x="37" y="25"/>
                  </a:lnTo>
                  <a:lnTo>
                    <a:pt x="7" y="37"/>
                  </a:lnTo>
                  <a:lnTo>
                    <a:pt x="0" y="11"/>
                  </a:lnTo>
                  <a:lnTo>
                    <a:pt x="31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2" name="Freeform 70">
              <a:extLst>
                <a:ext uri="{FF2B5EF4-FFF2-40B4-BE49-F238E27FC236}">
                  <a16:creationId xmlns:a16="http://schemas.microsoft.com/office/drawing/2014/main" id="{99537CF1-B5C4-C67F-946C-E8AC46535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467" y="932590"/>
              <a:ext cx="62239" cy="58061"/>
            </a:xfrm>
            <a:custGeom>
              <a:avLst/>
              <a:gdLst>
                <a:gd name="T0" fmla="*/ 0 w 39"/>
                <a:gd name="T1" fmla="*/ 12 h 36"/>
                <a:gd name="T2" fmla="*/ 20 w 39"/>
                <a:gd name="T3" fmla="*/ 19 h 36"/>
                <a:gd name="T4" fmla="*/ 28 w 39"/>
                <a:gd name="T5" fmla="*/ 3 h 36"/>
                <a:gd name="T6" fmla="*/ 16 w 39"/>
                <a:gd name="T7" fmla="*/ 0 h 36"/>
                <a:gd name="T8" fmla="*/ 6 w 39"/>
                <a:gd name="T9" fmla="*/ 3 h 36"/>
                <a:gd name="T10" fmla="*/ 0 w 39"/>
                <a:gd name="T11" fmla="*/ 8 h 36"/>
                <a:gd name="T12" fmla="*/ 0 w 39"/>
                <a:gd name="T13" fmla="*/ 12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36"/>
                <a:gd name="T23" fmla="*/ 39 w 39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36">
                  <a:moveTo>
                    <a:pt x="0" y="22"/>
                  </a:moveTo>
                  <a:lnTo>
                    <a:pt x="28" y="35"/>
                  </a:lnTo>
                  <a:lnTo>
                    <a:pt x="38" y="7"/>
                  </a:lnTo>
                  <a:lnTo>
                    <a:pt x="21" y="0"/>
                  </a:lnTo>
                  <a:lnTo>
                    <a:pt x="9" y="7"/>
                  </a:lnTo>
                  <a:lnTo>
                    <a:pt x="0" y="15"/>
                  </a:lnTo>
                  <a:lnTo>
                    <a:pt x="0" y="2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3" name="Freeform 71">
              <a:extLst>
                <a:ext uri="{FF2B5EF4-FFF2-40B4-BE49-F238E27FC236}">
                  <a16:creationId xmlns:a16="http://schemas.microsoft.com/office/drawing/2014/main" id="{48744F4A-133B-EF78-BC03-E9ADCAFD4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3079" y="889512"/>
              <a:ext cx="58781" cy="61806"/>
            </a:xfrm>
            <a:custGeom>
              <a:avLst/>
              <a:gdLst>
                <a:gd name="T0" fmla="*/ 0 w 36"/>
                <a:gd name="T1" fmla="*/ 21 h 38"/>
                <a:gd name="T2" fmla="*/ 22 w 36"/>
                <a:gd name="T3" fmla="*/ 0 h 38"/>
                <a:gd name="T4" fmla="*/ 27 w 36"/>
                <a:gd name="T5" fmla="*/ 9 h 38"/>
                <a:gd name="T6" fmla="*/ 0 w 36"/>
                <a:gd name="T7" fmla="*/ 21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8"/>
                <a:gd name="T14" fmla="*/ 36 w 36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8">
                  <a:moveTo>
                    <a:pt x="0" y="37"/>
                  </a:moveTo>
                  <a:lnTo>
                    <a:pt x="26" y="0"/>
                  </a:lnTo>
                  <a:lnTo>
                    <a:pt x="35" y="15"/>
                  </a:lnTo>
                  <a:lnTo>
                    <a:pt x="0" y="3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4" name="Freeform 72">
              <a:extLst>
                <a:ext uri="{FF2B5EF4-FFF2-40B4-BE49-F238E27FC236}">
                  <a16:creationId xmlns:a16="http://schemas.microsoft.com/office/drawing/2014/main" id="{FD9B0F46-E3E0-BBC3-67FB-06F8723DB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838" y="1031855"/>
              <a:ext cx="65696" cy="61806"/>
            </a:xfrm>
            <a:custGeom>
              <a:avLst/>
              <a:gdLst>
                <a:gd name="T0" fmla="*/ 28 w 38"/>
                <a:gd name="T1" fmla="*/ 0 h 37"/>
                <a:gd name="T2" fmla="*/ 37 w 38"/>
                <a:gd name="T3" fmla="*/ 18 h 37"/>
                <a:gd name="T4" fmla="*/ 0 w 38"/>
                <a:gd name="T5" fmla="*/ 23 h 37"/>
                <a:gd name="T6" fmla="*/ 28 w 38"/>
                <a:gd name="T7" fmla="*/ 0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7"/>
                <a:gd name="T14" fmla="*/ 38 w 38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7">
                  <a:moveTo>
                    <a:pt x="28" y="0"/>
                  </a:moveTo>
                  <a:lnTo>
                    <a:pt x="37" y="28"/>
                  </a:lnTo>
                  <a:lnTo>
                    <a:pt x="0" y="36"/>
                  </a:lnTo>
                  <a:lnTo>
                    <a:pt x="28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5" name="Freeform 73">
              <a:extLst>
                <a:ext uri="{FF2B5EF4-FFF2-40B4-BE49-F238E27FC236}">
                  <a16:creationId xmlns:a16="http://schemas.microsoft.com/office/drawing/2014/main" id="{91165475-82DB-8216-7708-F449FC2A0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81" y="801485"/>
              <a:ext cx="63967" cy="59934"/>
            </a:xfrm>
            <a:custGeom>
              <a:avLst/>
              <a:gdLst>
                <a:gd name="T0" fmla="*/ 16 w 38"/>
                <a:gd name="T1" fmla="*/ 0 h 36"/>
                <a:gd name="T2" fmla="*/ 0 w 38"/>
                <a:gd name="T3" fmla="*/ 10 h 36"/>
                <a:gd name="T4" fmla="*/ 19 w 38"/>
                <a:gd name="T5" fmla="*/ 22 h 36"/>
                <a:gd name="T6" fmla="*/ 33 w 38"/>
                <a:gd name="T7" fmla="*/ 10 h 36"/>
                <a:gd name="T8" fmla="*/ 16 w 38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16" y="0"/>
                  </a:moveTo>
                  <a:lnTo>
                    <a:pt x="0" y="16"/>
                  </a:lnTo>
                  <a:lnTo>
                    <a:pt x="23" y="35"/>
                  </a:lnTo>
                  <a:lnTo>
                    <a:pt x="37" y="16"/>
                  </a:lnTo>
                  <a:lnTo>
                    <a:pt x="16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6" name="Freeform 74">
              <a:extLst>
                <a:ext uri="{FF2B5EF4-FFF2-40B4-BE49-F238E27FC236}">
                  <a16:creationId xmlns:a16="http://schemas.microsoft.com/office/drawing/2014/main" id="{E9EE0166-014D-885C-5790-1ED6CA5EE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75" y="758408"/>
              <a:ext cx="65696" cy="58061"/>
            </a:xfrm>
            <a:custGeom>
              <a:avLst/>
              <a:gdLst>
                <a:gd name="T0" fmla="*/ 0 w 39"/>
                <a:gd name="T1" fmla="*/ 7 h 36"/>
                <a:gd name="T2" fmla="*/ 17 w 39"/>
                <a:gd name="T3" fmla="*/ 19 h 36"/>
                <a:gd name="T4" fmla="*/ 34 w 39"/>
                <a:gd name="T5" fmla="*/ 12 h 36"/>
                <a:gd name="T6" fmla="*/ 19 w 39"/>
                <a:gd name="T7" fmla="*/ 0 h 36"/>
                <a:gd name="T8" fmla="*/ 0 w 39"/>
                <a:gd name="T9" fmla="*/ 7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36"/>
                <a:gd name="T17" fmla="*/ 39 w 3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36">
                  <a:moveTo>
                    <a:pt x="0" y="13"/>
                  </a:moveTo>
                  <a:lnTo>
                    <a:pt x="17" y="35"/>
                  </a:lnTo>
                  <a:lnTo>
                    <a:pt x="38" y="21"/>
                  </a:lnTo>
                  <a:lnTo>
                    <a:pt x="20" y="0"/>
                  </a:lnTo>
                  <a:lnTo>
                    <a:pt x="0" y="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7" name="Freeform 75">
              <a:extLst>
                <a:ext uri="{FF2B5EF4-FFF2-40B4-BE49-F238E27FC236}">
                  <a16:creationId xmlns:a16="http://schemas.microsoft.com/office/drawing/2014/main" id="{425738CE-112D-9D06-AA8F-B659D8777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629" y="664762"/>
              <a:ext cx="95087" cy="58061"/>
            </a:xfrm>
            <a:custGeom>
              <a:avLst/>
              <a:gdLst>
                <a:gd name="T0" fmla="*/ 21 w 57"/>
                <a:gd name="T1" fmla="*/ 4 h 36"/>
                <a:gd name="T2" fmla="*/ 31 w 57"/>
                <a:gd name="T3" fmla="*/ 8 h 36"/>
                <a:gd name="T4" fmla="*/ 48 w 57"/>
                <a:gd name="T5" fmla="*/ 0 h 36"/>
                <a:gd name="T6" fmla="*/ 40 w 57"/>
                <a:gd name="T7" fmla="*/ 18 h 36"/>
                <a:gd name="T8" fmla="*/ 21 w 57"/>
                <a:gd name="T9" fmla="*/ 19 h 36"/>
                <a:gd name="T10" fmla="*/ 0 w 57"/>
                <a:gd name="T11" fmla="*/ 7 h 36"/>
                <a:gd name="T12" fmla="*/ 21 w 57"/>
                <a:gd name="T13" fmla="*/ 4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36"/>
                <a:gd name="T23" fmla="*/ 57 w 57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36">
                  <a:moveTo>
                    <a:pt x="25" y="8"/>
                  </a:moveTo>
                  <a:lnTo>
                    <a:pt x="35" y="15"/>
                  </a:lnTo>
                  <a:lnTo>
                    <a:pt x="56" y="0"/>
                  </a:lnTo>
                  <a:lnTo>
                    <a:pt x="46" y="32"/>
                  </a:lnTo>
                  <a:lnTo>
                    <a:pt x="25" y="35"/>
                  </a:lnTo>
                  <a:lnTo>
                    <a:pt x="0" y="13"/>
                  </a:lnTo>
                  <a:lnTo>
                    <a:pt x="25" y="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8" name="Freeform 76">
              <a:extLst>
                <a:ext uri="{FF2B5EF4-FFF2-40B4-BE49-F238E27FC236}">
                  <a16:creationId xmlns:a16="http://schemas.microsoft.com/office/drawing/2014/main" id="{4A192D2B-6B9D-1987-8F59-E8ECA406E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243" y="608574"/>
              <a:ext cx="60510" cy="58061"/>
            </a:xfrm>
            <a:custGeom>
              <a:avLst/>
              <a:gdLst>
                <a:gd name="T0" fmla="*/ 14 w 38"/>
                <a:gd name="T1" fmla="*/ 0 h 36"/>
                <a:gd name="T2" fmla="*/ 24 w 38"/>
                <a:gd name="T3" fmla="*/ 6 h 36"/>
                <a:gd name="T4" fmla="*/ 27 w 38"/>
                <a:gd name="T5" fmla="*/ 19 h 36"/>
                <a:gd name="T6" fmla="*/ 0 w 38"/>
                <a:gd name="T7" fmla="*/ 19 h 36"/>
                <a:gd name="T8" fmla="*/ 14 w 38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18" y="0"/>
                  </a:moveTo>
                  <a:lnTo>
                    <a:pt x="33" y="11"/>
                  </a:lnTo>
                  <a:lnTo>
                    <a:pt x="37" y="35"/>
                  </a:lnTo>
                  <a:lnTo>
                    <a:pt x="0" y="35"/>
                  </a:lnTo>
                  <a:lnTo>
                    <a:pt x="18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9" name="Freeform 77">
              <a:extLst>
                <a:ext uri="{FF2B5EF4-FFF2-40B4-BE49-F238E27FC236}">
                  <a16:creationId xmlns:a16="http://schemas.microsoft.com/office/drawing/2014/main" id="{CF507A0B-6996-3D98-3D64-6A27FA711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932" y="1739820"/>
              <a:ext cx="63967" cy="59934"/>
            </a:xfrm>
            <a:custGeom>
              <a:avLst/>
              <a:gdLst>
                <a:gd name="T0" fmla="*/ 30 w 39"/>
                <a:gd name="T1" fmla="*/ 10 h 37"/>
                <a:gd name="T2" fmla="*/ 8 w 39"/>
                <a:gd name="T3" fmla="*/ 0 h 37"/>
                <a:gd name="T4" fmla="*/ 0 w 39"/>
                <a:gd name="T5" fmla="*/ 9 h 37"/>
                <a:gd name="T6" fmla="*/ 2 w 39"/>
                <a:gd name="T7" fmla="*/ 20 h 37"/>
                <a:gd name="T8" fmla="*/ 30 w 39"/>
                <a:gd name="T9" fmla="*/ 1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37"/>
                <a:gd name="T17" fmla="*/ 39 w 3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37">
                  <a:moveTo>
                    <a:pt x="38" y="19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2" y="36"/>
                  </a:lnTo>
                  <a:lnTo>
                    <a:pt x="38" y="1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0" name="Freeform 78">
              <a:extLst>
                <a:ext uri="{FF2B5EF4-FFF2-40B4-BE49-F238E27FC236}">
                  <a16:creationId xmlns:a16="http://schemas.microsoft.com/office/drawing/2014/main" id="{D92E2602-EDFB-4144-EB0D-88C379BCB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569" y="4067864"/>
              <a:ext cx="660420" cy="331507"/>
            </a:xfrm>
            <a:custGeom>
              <a:avLst/>
              <a:gdLst>
                <a:gd name="T0" fmla="*/ 0 w 401"/>
                <a:gd name="T1" fmla="*/ 73 h 201"/>
                <a:gd name="T2" fmla="*/ 19 w 401"/>
                <a:gd name="T3" fmla="*/ 58 h 201"/>
                <a:gd name="T4" fmla="*/ 33 w 401"/>
                <a:gd name="T5" fmla="*/ 42 h 201"/>
                <a:gd name="T6" fmla="*/ 48 w 401"/>
                <a:gd name="T7" fmla="*/ 26 h 201"/>
                <a:gd name="T8" fmla="*/ 66 w 401"/>
                <a:gd name="T9" fmla="*/ 5 h 201"/>
                <a:gd name="T10" fmla="*/ 78 w 401"/>
                <a:gd name="T11" fmla="*/ 6 h 201"/>
                <a:gd name="T12" fmla="*/ 101 w 401"/>
                <a:gd name="T13" fmla="*/ 8 h 201"/>
                <a:gd name="T14" fmla="*/ 116 w 401"/>
                <a:gd name="T15" fmla="*/ 4 h 201"/>
                <a:gd name="T16" fmla="*/ 153 w 401"/>
                <a:gd name="T17" fmla="*/ 22 h 201"/>
                <a:gd name="T18" fmla="*/ 163 w 401"/>
                <a:gd name="T19" fmla="*/ 17 h 201"/>
                <a:gd name="T20" fmla="*/ 191 w 401"/>
                <a:gd name="T21" fmla="*/ 29 h 201"/>
                <a:gd name="T22" fmla="*/ 212 w 401"/>
                <a:gd name="T23" fmla="*/ 40 h 201"/>
                <a:gd name="T24" fmla="*/ 234 w 401"/>
                <a:gd name="T25" fmla="*/ 35 h 201"/>
                <a:gd name="T26" fmla="*/ 278 w 401"/>
                <a:gd name="T27" fmla="*/ 41 h 201"/>
                <a:gd name="T28" fmla="*/ 299 w 401"/>
                <a:gd name="T29" fmla="*/ 43 h 201"/>
                <a:gd name="T30" fmla="*/ 316 w 401"/>
                <a:gd name="T31" fmla="*/ 48 h 201"/>
                <a:gd name="T32" fmla="*/ 331 w 401"/>
                <a:gd name="T33" fmla="*/ 51 h 201"/>
                <a:gd name="T34" fmla="*/ 314 w 401"/>
                <a:gd name="T35" fmla="*/ 65 h 201"/>
                <a:gd name="T36" fmla="*/ 301 w 401"/>
                <a:gd name="T37" fmla="*/ 77 h 201"/>
                <a:gd name="T38" fmla="*/ 294 w 401"/>
                <a:gd name="T39" fmla="*/ 91 h 201"/>
                <a:gd name="T40" fmla="*/ 271 w 401"/>
                <a:gd name="T41" fmla="*/ 85 h 201"/>
                <a:gd name="T42" fmla="*/ 262 w 401"/>
                <a:gd name="T43" fmla="*/ 79 h 201"/>
                <a:gd name="T44" fmla="*/ 239 w 401"/>
                <a:gd name="T45" fmla="*/ 80 h 201"/>
                <a:gd name="T46" fmla="*/ 219 w 401"/>
                <a:gd name="T47" fmla="*/ 88 h 201"/>
                <a:gd name="T48" fmla="*/ 205 w 401"/>
                <a:gd name="T49" fmla="*/ 95 h 201"/>
                <a:gd name="T50" fmla="*/ 182 w 401"/>
                <a:gd name="T51" fmla="*/ 106 h 201"/>
                <a:gd name="T52" fmla="*/ 161 w 401"/>
                <a:gd name="T53" fmla="*/ 103 h 201"/>
                <a:gd name="T54" fmla="*/ 144 w 401"/>
                <a:gd name="T55" fmla="*/ 103 h 201"/>
                <a:gd name="T56" fmla="*/ 129 w 401"/>
                <a:gd name="T57" fmla="*/ 107 h 201"/>
                <a:gd name="T58" fmla="*/ 113 w 401"/>
                <a:gd name="T59" fmla="*/ 113 h 201"/>
                <a:gd name="T60" fmla="*/ 99 w 401"/>
                <a:gd name="T61" fmla="*/ 116 h 201"/>
                <a:gd name="T62" fmla="*/ 77 w 401"/>
                <a:gd name="T63" fmla="*/ 121 h 201"/>
                <a:gd name="T64" fmla="*/ 53 w 401"/>
                <a:gd name="T65" fmla="*/ 118 h 201"/>
                <a:gd name="T66" fmla="*/ 23 w 401"/>
                <a:gd name="T67" fmla="*/ 108 h 201"/>
                <a:gd name="T68" fmla="*/ 9 w 401"/>
                <a:gd name="T69" fmla="*/ 94 h 201"/>
                <a:gd name="T70" fmla="*/ 0 w 401"/>
                <a:gd name="T71" fmla="*/ 73 h 20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01"/>
                <a:gd name="T109" fmla="*/ 0 h 201"/>
                <a:gd name="T110" fmla="*/ 401 w 401"/>
                <a:gd name="T111" fmla="*/ 201 h 20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01" h="201">
                  <a:moveTo>
                    <a:pt x="0" y="121"/>
                  </a:moveTo>
                  <a:cubicBezTo>
                    <a:pt x="8" y="116"/>
                    <a:pt x="17" y="104"/>
                    <a:pt x="23" y="96"/>
                  </a:cubicBezTo>
                  <a:cubicBezTo>
                    <a:pt x="25" y="88"/>
                    <a:pt x="35" y="76"/>
                    <a:pt x="41" y="69"/>
                  </a:cubicBezTo>
                  <a:cubicBezTo>
                    <a:pt x="43" y="59"/>
                    <a:pt x="51" y="48"/>
                    <a:pt x="59" y="42"/>
                  </a:cubicBezTo>
                  <a:cubicBezTo>
                    <a:pt x="66" y="31"/>
                    <a:pt x="72" y="20"/>
                    <a:pt x="80" y="9"/>
                  </a:cubicBezTo>
                  <a:cubicBezTo>
                    <a:pt x="82" y="0"/>
                    <a:pt x="88" y="9"/>
                    <a:pt x="95" y="10"/>
                  </a:cubicBezTo>
                  <a:cubicBezTo>
                    <a:pt x="105" y="15"/>
                    <a:pt x="111" y="13"/>
                    <a:pt x="123" y="12"/>
                  </a:cubicBezTo>
                  <a:cubicBezTo>
                    <a:pt x="129" y="10"/>
                    <a:pt x="135" y="9"/>
                    <a:pt x="141" y="7"/>
                  </a:cubicBezTo>
                  <a:cubicBezTo>
                    <a:pt x="167" y="11"/>
                    <a:pt x="167" y="26"/>
                    <a:pt x="186" y="36"/>
                  </a:cubicBezTo>
                  <a:cubicBezTo>
                    <a:pt x="190" y="30"/>
                    <a:pt x="192" y="31"/>
                    <a:pt x="198" y="28"/>
                  </a:cubicBezTo>
                  <a:cubicBezTo>
                    <a:pt x="211" y="33"/>
                    <a:pt x="219" y="46"/>
                    <a:pt x="233" y="49"/>
                  </a:cubicBezTo>
                  <a:cubicBezTo>
                    <a:pt x="242" y="54"/>
                    <a:pt x="250" y="60"/>
                    <a:pt x="258" y="66"/>
                  </a:cubicBezTo>
                  <a:cubicBezTo>
                    <a:pt x="276" y="63"/>
                    <a:pt x="271" y="63"/>
                    <a:pt x="284" y="58"/>
                  </a:cubicBezTo>
                  <a:cubicBezTo>
                    <a:pt x="312" y="60"/>
                    <a:pt x="317" y="63"/>
                    <a:pt x="338" y="67"/>
                  </a:cubicBezTo>
                  <a:cubicBezTo>
                    <a:pt x="346" y="71"/>
                    <a:pt x="355" y="72"/>
                    <a:pt x="363" y="73"/>
                  </a:cubicBezTo>
                  <a:cubicBezTo>
                    <a:pt x="369" y="76"/>
                    <a:pt x="376" y="78"/>
                    <a:pt x="383" y="79"/>
                  </a:cubicBezTo>
                  <a:cubicBezTo>
                    <a:pt x="389" y="82"/>
                    <a:pt x="395" y="84"/>
                    <a:pt x="401" y="85"/>
                  </a:cubicBezTo>
                  <a:cubicBezTo>
                    <a:pt x="396" y="97"/>
                    <a:pt x="392" y="102"/>
                    <a:pt x="381" y="108"/>
                  </a:cubicBezTo>
                  <a:cubicBezTo>
                    <a:pt x="376" y="115"/>
                    <a:pt x="370" y="120"/>
                    <a:pt x="366" y="129"/>
                  </a:cubicBezTo>
                  <a:cubicBezTo>
                    <a:pt x="364" y="139"/>
                    <a:pt x="369" y="149"/>
                    <a:pt x="357" y="151"/>
                  </a:cubicBezTo>
                  <a:cubicBezTo>
                    <a:pt x="338" y="150"/>
                    <a:pt x="343" y="143"/>
                    <a:pt x="330" y="141"/>
                  </a:cubicBezTo>
                  <a:cubicBezTo>
                    <a:pt x="325" y="137"/>
                    <a:pt x="325" y="133"/>
                    <a:pt x="318" y="132"/>
                  </a:cubicBezTo>
                  <a:cubicBezTo>
                    <a:pt x="309" y="128"/>
                    <a:pt x="299" y="131"/>
                    <a:pt x="290" y="133"/>
                  </a:cubicBezTo>
                  <a:cubicBezTo>
                    <a:pt x="281" y="137"/>
                    <a:pt x="274" y="138"/>
                    <a:pt x="266" y="145"/>
                  </a:cubicBezTo>
                  <a:cubicBezTo>
                    <a:pt x="260" y="151"/>
                    <a:pt x="257" y="156"/>
                    <a:pt x="249" y="159"/>
                  </a:cubicBezTo>
                  <a:cubicBezTo>
                    <a:pt x="243" y="168"/>
                    <a:pt x="232" y="173"/>
                    <a:pt x="222" y="175"/>
                  </a:cubicBezTo>
                  <a:cubicBezTo>
                    <a:pt x="213" y="180"/>
                    <a:pt x="204" y="173"/>
                    <a:pt x="195" y="171"/>
                  </a:cubicBezTo>
                  <a:cubicBezTo>
                    <a:pt x="188" y="165"/>
                    <a:pt x="182" y="170"/>
                    <a:pt x="174" y="172"/>
                  </a:cubicBezTo>
                  <a:cubicBezTo>
                    <a:pt x="168" y="175"/>
                    <a:pt x="162" y="177"/>
                    <a:pt x="156" y="178"/>
                  </a:cubicBezTo>
                  <a:cubicBezTo>
                    <a:pt x="151" y="182"/>
                    <a:pt x="144" y="186"/>
                    <a:pt x="138" y="187"/>
                  </a:cubicBezTo>
                  <a:cubicBezTo>
                    <a:pt x="132" y="190"/>
                    <a:pt x="126" y="192"/>
                    <a:pt x="120" y="193"/>
                  </a:cubicBezTo>
                  <a:cubicBezTo>
                    <a:pt x="112" y="197"/>
                    <a:pt x="102" y="199"/>
                    <a:pt x="93" y="201"/>
                  </a:cubicBezTo>
                  <a:cubicBezTo>
                    <a:pt x="69" y="198"/>
                    <a:pt x="78" y="200"/>
                    <a:pt x="65" y="196"/>
                  </a:cubicBezTo>
                  <a:cubicBezTo>
                    <a:pt x="34" y="200"/>
                    <a:pt x="47" y="193"/>
                    <a:pt x="27" y="181"/>
                  </a:cubicBezTo>
                  <a:cubicBezTo>
                    <a:pt x="21" y="173"/>
                    <a:pt x="15" y="164"/>
                    <a:pt x="9" y="156"/>
                  </a:cubicBezTo>
                  <a:cubicBezTo>
                    <a:pt x="7" y="145"/>
                    <a:pt x="6" y="130"/>
                    <a:pt x="0" y="1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1" name="Freeform 79">
              <a:extLst>
                <a:ext uri="{FF2B5EF4-FFF2-40B4-BE49-F238E27FC236}">
                  <a16:creationId xmlns:a16="http://schemas.microsoft.com/office/drawing/2014/main" id="{E29C65E4-53D9-65A8-A2E3-7FCC5F43B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629" y="5303993"/>
              <a:ext cx="221293" cy="73044"/>
            </a:xfrm>
            <a:custGeom>
              <a:avLst/>
              <a:gdLst>
                <a:gd name="T0" fmla="*/ 0 w 135"/>
                <a:gd name="T1" fmla="*/ 25 h 45"/>
                <a:gd name="T2" fmla="*/ 7 w 135"/>
                <a:gd name="T3" fmla="*/ 16 h 45"/>
                <a:gd name="T4" fmla="*/ 37 w 135"/>
                <a:gd name="T5" fmla="*/ 7 h 45"/>
                <a:gd name="T6" fmla="*/ 56 w 135"/>
                <a:gd name="T7" fmla="*/ 3 h 45"/>
                <a:gd name="T8" fmla="*/ 102 w 135"/>
                <a:gd name="T9" fmla="*/ 3 h 45"/>
                <a:gd name="T10" fmla="*/ 109 w 135"/>
                <a:gd name="T11" fmla="*/ 8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5"/>
                <a:gd name="T19" fmla="*/ 0 h 45"/>
                <a:gd name="T20" fmla="*/ 135 w 13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5" h="45">
                  <a:moveTo>
                    <a:pt x="0" y="45"/>
                  </a:moveTo>
                  <a:cubicBezTo>
                    <a:pt x="4" y="39"/>
                    <a:pt x="5" y="34"/>
                    <a:pt x="7" y="28"/>
                  </a:cubicBezTo>
                  <a:cubicBezTo>
                    <a:pt x="12" y="16"/>
                    <a:pt x="34" y="14"/>
                    <a:pt x="45" y="12"/>
                  </a:cubicBezTo>
                  <a:cubicBezTo>
                    <a:pt x="52" y="9"/>
                    <a:pt x="61" y="7"/>
                    <a:pt x="69" y="6"/>
                  </a:cubicBezTo>
                  <a:cubicBezTo>
                    <a:pt x="88" y="0"/>
                    <a:pt x="108" y="4"/>
                    <a:pt x="127" y="7"/>
                  </a:cubicBezTo>
                  <a:cubicBezTo>
                    <a:pt x="133" y="13"/>
                    <a:pt x="130" y="11"/>
                    <a:pt x="135" y="1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2" name="Freeform 80">
              <a:extLst>
                <a:ext uri="{FF2B5EF4-FFF2-40B4-BE49-F238E27FC236}">
                  <a16:creationId xmlns:a16="http://schemas.microsoft.com/office/drawing/2014/main" id="{155953F1-4776-9433-88DF-6042A420D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623" y="4858238"/>
              <a:ext cx="216106" cy="400806"/>
            </a:xfrm>
            <a:custGeom>
              <a:avLst/>
              <a:gdLst>
                <a:gd name="T0" fmla="*/ 0 w 132"/>
                <a:gd name="T1" fmla="*/ 145 h 244"/>
                <a:gd name="T2" fmla="*/ 8 w 132"/>
                <a:gd name="T3" fmla="*/ 118 h 244"/>
                <a:gd name="T4" fmla="*/ 99 w 132"/>
                <a:gd name="T5" fmla="*/ 85 h 244"/>
                <a:gd name="T6" fmla="*/ 90 w 132"/>
                <a:gd name="T7" fmla="*/ 66 h 244"/>
                <a:gd name="T8" fmla="*/ 87 w 132"/>
                <a:gd name="T9" fmla="*/ 60 h 244"/>
                <a:gd name="T10" fmla="*/ 87 w 132"/>
                <a:gd name="T11" fmla="*/ 50 h 244"/>
                <a:gd name="T12" fmla="*/ 71 w 132"/>
                <a:gd name="T13" fmla="*/ 31 h 244"/>
                <a:gd name="T14" fmla="*/ 71 w 132"/>
                <a:gd name="T15" fmla="*/ 0 h 244"/>
                <a:gd name="T16" fmla="*/ 58 w 132"/>
                <a:gd name="T17" fmla="*/ 4 h 244"/>
                <a:gd name="T18" fmla="*/ 48 w 132"/>
                <a:gd name="T19" fmla="*/ 8 h 2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2"/>
                <a:gd name="T31" fmla="*/ 0 h 244"/>
                <a:gd name="T32" fmla="*/ 132 w 132"/>
                <a:gd name="T33" fmla="*/ 244 h 2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2" h="244">
                  <a:moveTo>
                    <a:pt x="0" y="244"/>
                  </a:moveTo>
                  <a:cubicBezTo>
                    <a:pt x="4" y="230"/>
                    <a:pt x="3" y="214"/>
                    <a:pt x="8" y="200"/>
                  </a:cubicBezTo>
                  <a:cubicBezTo>
                    <a:pt x="26" y="153"/>
                    <a:pt x="81" y="149"/>
                    <a:pt x="124" y="144"/>
                  </a:cubicBezTo>
                  <a:cubicBezTo>
                    <a:pt x="130" y="126"/>
                    <a:pt x="127" y="122"/>
                    <a:pt x="112" y="112"/>
                  </a:cubicBezTo>
                  <a:cubicBezTo>
                    <a:pt x="111" y="108"/>
                    <a:pt x="107" y="104"/>
                    <a:pt x="108" y="100"/>
                  </a:cubicBezTo>
                  <a:cubicBezTo>
                    <a:pt x="114" y="82"/>
                    <a:pt x="132" y="92"/>
                    <a:pt x="108" y="84"/>
                  </a:cubicBezTo>
                  <a:cubicBezTo>
                    <a:pt x="98" y="55"/>
                    <a:pt x="107" y="65"/>
                    <a:pt x="88" y="52"/>
                  </a:cubicBezTo>
                  <a:cubicBezTo>
                    <a:pt x="93" y="27"/>
                    <a:pt x="98" y="24"/>
                    <a:pt x="88" y="0"/>
                  </a:cubicBezTo>
                  <a:cubicBezTo>
                    <a:pt x="83" y="1"/>
                    <a:pt x="77" y="2"/>
                    <a:pt x="72" y="4"/>
                  </a:cubicBezTo>
                  <a:cubicBezTo>
                    <a:pt x="68" y="6"/>
                    <a:pt x="60" y="12"/>
                    <a:pt x="60" y="12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3" name="Freeform 81">
              <a:extLst>
                <a:ext uri="{FF2B5EF4-FFF2-40B4-BE49-F238E27FC236}">
                  <a16:creationId xmlns:a16="http://schemas.microsoft.com/office/drawing/2014/main" id="{B6261139-DF7C-D59C-8F2B-D4DE8FFEE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068" y="5094226"/>
              <a:ext cx="82985" cy="172309"/>
            </a:xfrm>
            <a:custGeom>
              <a:avLst/>
              <a:gdLst>
                <a:gd name="T0" fmla="*/ 20 w 50"/>
                <a:gd name="T1" fmla="*/ 64 h 104"/>
                <a:gd name="T2" fmla="*/ 12 w 50"/>
                <a:gd name="T3" fmla="*/ 17 h 104"/>
                <a:gd name="T4" fmla="*/ 0 w 50"/>
                <a:gd name="T5" fmla="*/ 0 h 104"/>
                <a:gd name="T6" fmla="*/ 0 60000 65536"/>
                <a:gd name="T7" fmla="*/ 0 60000 65536"/>
                <a:gd name="T8" fmla="*/ 0 60000 65536"/>
                <a:gd name="T9" fmla="*/ 0 w 50"/>
                <a:gd name="T10" fmla="*/ 0 h 104"/>
                <a:gd name="T11" fmla="*/ 50 w 50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04">
                  <a:moveTo>
                    <a:pt x="24" y="104"/>
                  </a:moveTo>
                  <a:cubicBezTo>
                    <a:pt x="50" y="78"/>
                    <a:pt x="34" y="56"/>
                    <a:pt x="16" y="28"/>
                  </a:cubicBezTo>
                  <a:cubicBezTo>
                    <a:pt x="11" y="20"/>
                    <a:pt x="0" y="10"/>
                    <a:pt x="0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4" name="Freeform 82">
              <a:extLst>
                <a:ext uri="{FF2B5EF4-FFF2-40B4-BE49-F238E27FC236}">
                  <a16:creationId xmlns:a16="http://schemas.microsoft.com/office/drawing/2014/main" id="{77453F04-9A04-E05F-C8D0-8BE10481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577" y="5206601"/>
              <a:ext cx="138308" cy="117994"/>
            </a:xfrm>
            <a:custGeom>
              <a:avLst/>
              <a:gdLst>
                <a:gd name="T0" fmla="*/ 0 w 84"/>
                <a:gd name="T1" fmla="*/ 11 h 72"/>
                <a:gd name="T2" fmla="*/ 32 w 84"/>
                <a:gd name="T3" fmla="*/ 0 h 72"/>
                <a:gd name="T4" fmla="*/ 56 w 84"/>
                <a:gd name="T5" fmla="*/ 28 h 72"/>
                <a:gd name="T6" fmla="*/ 69 w 84"/>
                <a:gd name="T7" fmla="*/ 42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72"/>
                <a:gd name="T14" fmla="*/ 84 w 84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72">
                  <a:moveTo>
                    <a:pt x="0" y="20"/>
                  </a:moveTo>
                  <a:cubicBezTo>
                    <a:pt x="13" y="7"/>
                    <a:pt x="23" y="6"/>
                    <a:pt x="40" y="0"/>
                  </a:cubicBezTo>
                  <a:cubicBezTo>
                    <a:pt x="51" y="17"/>
                    <a:pt x="59" y="31"/>
                    <a:pt x="68" y="48"/>
                  </a:cubicBezTo>
                  <a:cubicBezTo>
                    <a:pt x="73" y="56"/>
                    <a:pt x="84" y="72"/>
                    <a:pt x="84" y="72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5" name="Oval 83">
              <a:extLst>
                <a:ext uri="{FF2B5EF4-FFF2-40B4-BE49-F238E27FC236}">
                  <a16:creationId xmlns:a16="http://schemas.microsoft.com/office/drawing/2014/main" id="{F46F1ADE-9F7C-8064-A850-9215861B2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2392" y="3783179"/>
              <a:ext cx="146952" cy="7491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563645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3E9E5-9576-7676-3BA1-43BA09B9F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4D8765-070E-59ED-0B8F-E349CFA8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de-DE" sz="1800"/>
              <a:t>Energy Release 2.0</a:t>
            </a:r>
            <a:br>
              <a:rPr lang="de-DE" sz="1800"/>
            </a:br>
            <a:r>
              <a:rPr lang="de-DE" sz="1800"/>
              <a:t>(De-</a:t>
            </a:r>
            <a:r>
              <a:rPr lang="de-DE" sz="1800" err="1"/>
              <a:t>Risking</a:t>
            </a:r>
            <a:r>
              <a:rPr lang="de-DE" sz="1800"/>
              <a:t>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197ACC-8D72-5731-0C57-C3B56270B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14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3C3A43C4-AE33-8B58-0C67-44C024662D6C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9312564-B5F8-BE65-483D-29F72919F728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Adressierte Herausforderung: unsichere Anlaufphase bei Aufbau unternehmenseigener EE-Kapazitäten, Anreiz für Langfristplanung für energieintensive Unternehmen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Unternehmen müssen neue Kapazität nicht zwingend selbst errichten – kann auch über eine dritte Partei geschehen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F583B317-5616-6631-9329-52DC7EB8B5A4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C42DB6A-1ADA-0CE8-D5FD-C210D1F70851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7BE4BF43-0885-0F3F-2255-FE087C05D66C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Sofortige Erhöhung der Versorgungssicherheit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Preissicherheit bis zur Errichtung eigener Kapazitäten 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Förderung zusätzlicher EE-Kapazitäten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Anreiz für Unternehmen Erzeuger zu werden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C93A1403-0E02-9AFF-CC23-4BBF32BD6EAE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AC83D19-E3C3-5AD5-7848-5CFFCFA83667}"/>
              </a:ext>
            </a:extLst>
          </p:cNvPr>
          <p:cNvGrpSpPr/>
          <p:nvPr/>
        </p:nvGrpSpPr>
        <p:grpSpPr>
          <a:xfrm>
            <a:off x="6784891" y="1693609"/>
            <a:ext cx="1933248" cy="2027678"/>
            <a:chOff x="6763198" y="1581045"/>
            <a:chExt cx="1771648" cy="202767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85EDD214-53C4-6876-4704-FC1817729156}"/>
                </a:ext>
              </a:extLst>
            </p:cNvPr>
            <p:cNvSpPr/>
            <p:nvPr/>
          </p:nvSpPr>
          <p:spPr>
            <a:xfrm>
              <a:off x="6763200" y="1764647"/>
              <a:ext cx="1771200" cy="184407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Administrativ umfangreich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Starke Involvierung eines staatlichen Energieversorgers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Hohe kurzfristige Budgetwirksamkeit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Risiko fehlender Rücklieferung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0D3A518B-DA9F-5F64-409B-46B0D64E7A01}"/>
                </a:ext>
              </a:extLst>
            </p:cNvPr>
            <p:cNvSpPr/>
            <p:nvPr/>
          </p:nvSpPr>
          <p:spPr>
            <a:xfrm rot="5400000">
              <a:off x="7557221" y="787022"/>
              <a:ext cx="183601" cy="1771648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F21002B9-19F6-0FCD-399A-3F82B0F3D744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299BADF5-8741-F665-BD84-F7F9A43D2456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4DF7FE90-F167-5A9F-D2D9-5EAF71138B90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Zwei-Phasen-Modell zur </a:t>
              </a:r>
              <a:r>
                <a:rPr lang="de-DE" sz="1200" b="1">
                  <a:solidFill>
                    <a:schemeClr val="tx1"/>
                  </a:solidFill>
                </a:rPr>
                <a:t>Schaffung neuer EE-Kapazitäten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Phase 1</a:t>
              </a:r>
              <a:r>
                <a:rPr lang="de-DE" sz="1200">
                  <a:solidFill>
                    <a:schemeClr val="tx1"/>
                  </a:solidFill>
                </a:rPr>
                <a:t>: </a:t>
              </a:r>
              <a:r>
                <a:rPr lang="de-DE" sz="1200" b="1">
                  <a:solidFill>
                    <a:schemeClr val="tx1"/>
                  </a:solidFill>
                </a:rPr>
                <a:t>Energieintensive Endkunden erhalten </a:t>
              </a:r>
              <a:r>
                <a:rPr lang="de-DE" sz="1200">
                  <a:solidFill>
                    <a:schemeClr val="tx1"/>
                  </a:solidFill>
                </a:rPr>
                <a:t>36 Monate lang </a:t>
              </a:r>
              <a:r>
                <a:rPr lang="de-DE" sz="1200" b="1">
                  <a:solidFill>
                    <a:schemeClr val="tx1"/>
                  </a:solidFill>
                </a:rPr>
                <a:t>Strom </a:t>
              </a:r>
              <a:r>
                <a:rPr lang="de-DE" sz="1200">
                  <a:solidFill>
                    <a:schemeClr val="tx1"/>
                  </a:solidFill>
                </a:rPr>
                <a:t>und Herkunftsnachweise von staatlicher Energieagentur (GSE) zu einem Fixpreis von 65 €/MWh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Phase 2</a:t>
              </a:r>
              <a:r>
                <a:rPr lang="de-DE" sz="1200">
                  <a:solidFill>
                    <a:schemeClr val="tx1"/>
                  </a:solidFill>
                </a:rPr>
                <a:t>: </a:t>
              </a:r>
              <a:r>
                <a:rPr lang="de-DE" sz="1200" b="1">
                  <a:solidFill>
                    <a:schemeClr val="tx1"/>
                  </a:solidFill>
                </a:rPr>
                <a:t>Bau neuer EE-Anlagen</a:t>
              </a:r>
              <a:r>
                <a:rPr lang="de-DE" sz="1200">
                  <a:solidFill>
                    <a:schemeClr val="tx1"/>
                  </a:solidFill>
                </a:rPr>
                <a:t>, mindestens doppelte Kapazität im Verhältnis zum bezogenen Strom erforderlich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Rückgabe</a:t>
              </a:r>
              <a:r>
                <a:rPr lang="de-DE" sz="1200">
                  <a:solidFill>
                    <a:schemeClr val="tx1"/>
                  </a:solidFill>
                </a:rPr>
                <a:t>: Lieferung der vorfinanzierten Energiemenge über 20 Jahre an GSE zum gleichen Preis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F6D05BC8-BEE1-9CF2-3CC3-D02A938F7C69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036D2B86-F374-E3DC-A857-DD3F0FF0B86A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Energieintensive Unternehmen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45E83793-CFB2-990D-F519-1FC0B8672148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7B5FA61-B1AC-3A95-6E83-2534C6A59530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528DE4E-8F1E-14C0-B4D6-2C74DC340502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20 Jahre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2B569A95-5C4B-6AA7-3987-D63EC4323B86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27" name="Picture 2">
            <a:extLst>
              <a:ext uri="{FF2B5EF4-FFF2-40B4-BE49-F238E27FC236}">
                <a16:creationId xmlns:a16="http://schemas.microsoft.com/office/drawing/2014/main" id="{8A564777-FED2-8B1C-E295-46C194C62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723" y="1150498"/>
            <a:ext cx="718929" cy="4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196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E272A-0CE2-0DDC-7ADB-5E95EF43C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F86E21-08BD-CD36-8DBB-19866A124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2"/>
            </a:pPr>
            <a:r>
              <a:rPr lang="fr-FR" sz="1800" err="1"/>
              <a:t>Renewable</a:t>
            </a:r>
            <a:r>
              <a:rPr lang="fr-FR" sz="1800"/>
              <a:t> </a:t>
            </a:r>
            <a:r>
              <a:rPr lang="fr-FR" sz="1800" err="1"/>
              <a:t>Electricity</a:t>
            </a:r>
            <a:r>
              <a:rPr lang="fr-FR" sz="1800"/>
              <a:t> </a:t>
            </a:r>
            <a:r>
              <a:rPr lang="fr-FR" sz="1800" err="1"/>
              <a:t>Guarantee</a:t>
            </a:r>
            <a:r>
              <a:rPr lang="fr-FR" sz="1800"/>
              <a:t> (GER)</a:t>
            </a:r>
            <a:br>
              <a:rPr lang="de-DE" sz="1800"/>
            </a:br>
            <a:r>
              <a:rPr lang="de-DE" sz="1800"/>
              <a:t>(De-</a:t>
            </a:r>
            <a:r>
              <a:rPr lang="de-DE" sz="1800" err="1"/>
              <a:t>Risking</a:t>
            </a:r>
            <a:r>
              <a:rPr lang="de-DE" sz="1800"/>
              <a:t>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420A862-8611-2604-13FE-816727E1B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15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708CA5AC-C4A6-6BB9-3618-48CC8BF6BC62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C75D47A-D593-933A-319F-760795BA33FE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err="1">
                  <a:solidFill>
                    <a:schemeClr val="tx1"/>
                  </a:solidFill>
                </a:rPr>
                <a:t>Basierend</a:t>
              </a:r>
              <a:r>
                <a:rPr lang="en-US" sz="1200">
                  <a:solidFill>
                    <a:schemeClr val="tx1"/>
                  </a:solidFill>
                </a:rPr>
                <a:t> auf </a:t>
              </a:r>
              <a:r>
                <a:rPr lang="en-US" sz="1200" err="1">
                  <a:solidFill>
                    <a:schemeClr val="tx1"/>
                  </a:solidFill>
                </a:rPr>
                <a:t>einem</a:t>
              </a:r>
              <a:r>
                <a:rPr lang="en-US" sz="1200">
                  <a:solidFill>
                    <a:schemeClr val="tx1"/>
                  </a:solidFill>
                </a:rPr>
                <a:t> </a:t>
              </a:r>
              <a:r>
                <a:rPr lang="en-US" sz="1200" err="1">
                  <a:solidFill>
                    <a:schemeClr val="tx1"/>
                  </a:solidFill>
                </a:rPr>
                <a:t>ähnlichen</a:t>
              </a:r>
              <a:r>
                <a:rPr lang="en-US" sz="1200">
                  <a:solidFill>
                    <a:schemeClr val="tx1"/>
                  </a:solidFill>
                </a:rPr>
                <a:t> </a:t>
              </a:r>
              <a:r>
                <a:rPr lang="en-US" sz="1200" err="1">
                  <a:solidFill>
                    <a:schemeClr val="tx1"/>
                  </a:solidFill>
                </a:rPr>
                <a:t>Mechanismus</a:t>
              </a:r>
              <a:r>
                <a:rPr lang="en-US" sz="1200">
                  <a:solidFill>
                    <a:schemeClr val="tx1"/>
                  </a:solidFill>
                </a:rPr>
                <a:t> in </a:t>
              </a:r>
              <a:r>
                <a:rPr lang="en-US" sz="1200" err="1">
                  <a:solidFill>
                    <a:schemeClr val="tx1"/>
                  </a:solidFill>
                </a:rPr>
                <a:t>Norwegen</a:t>
              </a:r>
              <a:r>
                <a:rPr lang="en-US" sz="1200">
                  <a:solidFill>
                    <a:schemeClr val="tx1"/>
                  </a:solidFill>
                </a:rPr>
                <a:t> (2011 </a:t>
              </a:r>
              <a:r>
                <a:rPr lang="en-US" sz="1200" err="1">
                  <a:solidFill>
                    <a:schemeClr val="tx1"/>
                  </a:solidFill>
                </a:rPr>
                <a:t>geschaffen</a:t>
              </a:r>
              <a:r>
                <a:rPr lang="en-US" sz="1200">
                  <a:solidFill>
                    <a:schemeClr val="tx1"/>
                  </a:solidFill>
                </a:rPr>
                <a:t>)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>
                  <a:solidFill>
                    <a:schemeClr val="tx1"/>
                  </a:solidFill>
                </a:rPr>
                <a:t>In FR: </a:t>
              </a:r>
              <a:r>
                <a:rPr lang="en-US" sz="1200" err="1">
                  <a:solidFill>
                    <a:schemeClr val="tx1"/>
                  </a:solidFill>
                </a:rPr>
                <a:t>Einstufung</a:t>
              </a:r>
              <a:r>
                <a:rPr lang="en-US" sz="1200">
                  <a:solidFill>
                    <a:schemeClr val="tx1"/>
                  </a:solidFill>
                </a:rPr>
                <a:t> </a:t>
              </a:r>
              <a:r>
                <a:rPr lang="en-US" sz="1200" err="1">
                  <a:solidFill>
                    <a:schemeClr val="tx1"/>
                  </a:solidFill>
                </a:rPr>
                <a:t>als</a:t>
              </a:r>
              <a:r>
                <a:rPr lang="en-US" sz="1200">
                  <a:solidFill>
                    <a:schemeClr val="tx1"/>
                  </a:solidFill>
                </a:rPr>
                <a:t> </a:t>
              </a:r>
              <a:r>
                <a:rPr lang="de-DE" sz="1200">
                  <a:solidFill>
                    <a:schemeClr val="tx1"/>
                  </a:solidFill>
                </a:rPr>
                <a:t>Bankgarantie (im Gegensatz zu staatlichen Beihilfen)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Prämien und Administrationsgebühren werden von den Käufern getragen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EE9DE88F-3C99-F5F2-EE8B-6D9B0803668B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4F61228B-67D2-F4FE-407B-4B34C0D9AE8E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5ACB8B76-7F28-F762-919D-1A0A09A672A1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Absicherung der Finanzierung für Erzeuger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Öffnung des </a:t>
              </a:r>
              <a:r>
                <a:rPr lang="de-DE" sz="1200" err="1">
                  <a:solidFill>
                    <a:schemeClr val="tx1"/>
                  </a:solidFill>
                </a:rPr>
                <a:t>cPPA</a:t>
              </a:r>
              <a:r>
                <a:rPr lang="de-DE" sz="1200">
                  <a:solidFill>
                    <a:schemeClr val="tx1"/>
                  </a:solidFill>
                </a:rPr>
                <a:t>-Marktes für Non-Investment-Grade-Kunden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Keine direkten Kosten für den Staat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5B5F759-C9EA-DC15-0DD4-94E8BF202717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EAE06D2-75F1-2D6D-FA86-4A108A498F63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42F1024-39E9-0C8E-B1E1-F1B9991BC856}"/>
                </a:ext>
              </a:extLst>
            </p:cNvPr>
            <p:cNvSpPr/>
            <p:nvPr/>
          </p:nvSpPr>
          <p:spPr>
            <a:xfrm>
              <a:off x="6763200" y="1756795"/>
              <a:ext cx="1771200" cy="185192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Begrenzte Risikoabdeckung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Erhöhung der </a:t>
              </a:r>
              <a:r>
                <a:rPr lang="de-DE" sz="1200" err="1">
                  <a:solidFill>
                    <a:schemeClr val="tx1"/>
                  </a:solidFill>
                </a:rPr>
                <a:t>cPPA</a:t>
              </a:r>
              <a:r>
                <a:rPr lang="de-DE" sz="1200">
                  <a:solidFill>
                    <a:schemeClr val="tx1"/>
                  </a:solidFill>
                </a:rPr>
                <a:t>-Kosten durch Prämien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Limitiert durch Fondshöhe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Wird die Garantie fällig, potenziell indirekte Kosten für den Staat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CC29F912-E655-D0F3-1E22-B56482192069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172C128C-9B78-A7F9-4C28-17BDF99D19C0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66912BA3-9EB8-8813-808A-35808E296CE5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0571419E-BE19-815E-9059-B1F91F6261C0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Garantiefonds</a:t>
              </a:r>
              <a:r>
                <a:rPr lang="de-DE" sz="1200">
                  <a:solidFill>
                    <a:schemeClr val="tx1"/>
                  </a:solidFill>
                </a:rPr>
                <a:t> zur Absicherung von </a:t>
              </a:r>
              <a:r>
                <a:rPr lang="de-DE" sz="1200" err="1">
                  <a:solidFill>
                    <a:schemeClr val="tx1"/>
                  </a:solidFill>
                </a:rPr>
                <a:t>cPPAs</a:t>
              </a:r>
              <a:r>
                <a:rPr lang="de-DE" sz="1200">
                  <a:solidFill>
                    <a:schemeClr val="tx1"/>
                  </a:solidFill>
                </a:rPr>
                <a:t> für erneuerbaren Strom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Deckung von </a:t>
              </a:r>
              <a:r>
                <a:rPr lang="de-DE" sz="1200" b="1">
                  <a:solidFill>
                    <a:schemeClr val="tx1"/>
                  </a:solidFill>
                </a:rPr>
                <a:t>80 % der Zahlungen bei Ausfall </a:t>
              </a:r>
              <a:r>
                <a:rPr lang="de-DE" sz="1200">
                  <a:solidFill>
                    <a:schemeClr val="tx1"/>
                  </a:solidFill>
                </a:rPr>
                <a:t>des industriellen Abnehmers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Finanzierung über Prämien </a:t>
              </a:r>
              <a:r>
                <a:rPr lang="de-DE" sz="1200">
                  <a:solidFill>
                    <a:schemeClr val="tx1"/>
                  </a:solidFill>
                </a:rPr>
                <a:t>der Produzenten, weitergegeben an Abnehmer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Zugang für Industrieunternehmen mit mittlerer Bonität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Laufzeit mind. 10 Jahre, Mindestvolumen 5-10 GWh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7822CA62-7580-D85E-9B90-4A7D19FB4DEF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ED42E4DA-FC16-A14C-6F0F-D1CCE4D8513E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50">
                  <a:solidFill>
                    <a:schemeClr val="accent1"/>
                  </a:solidFill>
                </a:rPr>
                <a:t>EE-Produzent; industrielle Stromabnehmer</a:t>
              </a:r>
              <a:endParaRPr lang="de-AT" sz="1050">
                <a:solidFill>
                  <a:schemeClr val="accent1"/>
                </a:solidFill>
              </a:endParaRP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FA456532-D5AF-F553-A203-271DFBB2655E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1B74DB1-CD65-BB89-6D72-BA1E12AC0308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5EF5F0E3-7CEF-B979-24E4-C4CA3BA43451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&gt;10 Jahre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0F6D4D6A-1E73-C542-4934-FD8FD4ADD90E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27" name="Picture 2">
            <a:extLst>
              <a:ext uri="{FF2B5EF4-FFF2-40B4-BE49-F238E27FC236}">
                <a16:creationId xmlns:a16="http://schemas.microsoft.com/office/drawing/2014/main" id="{0834A950-DA25-9EFE-EE0A-9606E480C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8720" y="1151540"/>
            <a:ext cx="718929" cy="47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230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81EFA-6737-9ABC-0D62-02E3EDE39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C02CF1-865E-10D1-CF1C-BB7401984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3"/>
            </a:pPr>
            <a:r>
              <a:rPr lang="de-DE" sz="1800"/>
              <a:t>Pan-EU PPA </a:t>
            </a:r>
            <a:r>
              <a:rPr lang="de-DE" sz="1800" err="1"/>
              <a:t>Guarantee</a:t>
            </a:r>
            <a:r>
              <a:rPr lang="de-DE" sz="1800"/>
              <a:t> LE</a:t>
            </a:r>
            <a:br>
              <a:rPr lang="de-DE" sz="1800"/>
            </a:br>
            <a:r>
              <a:rPr lang="de-DE" sz="1800"/>
              <a:t>(De-</a:t>
            </a:r>
            <a:r>
              <a:rPr lang="de-DE" sz="1800" err="1"/>
              <a:t>Risking</a:t>
            </a:r>
            <a:r>
              <a:rPr lang="de-DE" sz="1800"/>
              <a:t>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F72F297-F596-09A2-2AAB-3E881716F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16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582002D-76E8-1530-5C31-C7304D23E90D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6AEC1D55-9BD7-545B-78A2-C053D19BD5E4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Vieles offen, da Maßnahme derzeit in Entwicklung ist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DE: Stimmen aus Wirtschaftsministerium und der CDU unterstützen nationale Garantie für PPAs (z.B. über KfW) um EU-Garantie „national zu flankieren“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2C10159-EADD-881B-E810-FA0124D5D58D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DA1BFE0F-5F36-0F2F-98FC-2F1893B7D23C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B61E7995-0685-D7E1-BC61-9B915A0D1061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Bessere </a:t>
              </a:r>
              <a:r>
                <a:rPr lang="de-DE" sz="1200" err="1">
                  <a:solidFill>
                    <a:schemeClr val="tx1"/>
                  </a:solidFill>
                </a:rPr>
                <a:t>Bankability</a:t>
              </a:r>
              <a:endParaRPr lang="de-DE" sz="1200">
                <a:solidFill>
                  <a:schemeClr val="tx1"/>
                </a:solidFill>
              </a:endParaRP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Beitragend zum „Clean Industrial Deal“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EU-weite Maßnahme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Mögliche Ergänzung zu nationalen Maßnahmen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E313191F-0417-CB9B-C919-3D84399859DE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18C79A4-C950-E4B0-E81C-56D06B5F478B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2AD5301-068C-79A8-BC8A-9405240C0889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Keine vollständige Risikoabsicherung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Mögliche Überschneidung/Konflikt mit nationalen Maßnahmen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Limitiert durch Fondshöhe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endParaRPr lang="de-DE" sz="1200">
                <a:solidFill>
                  <a:schemeClr val="tx1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6AA082A-02B2-59B4-9C79-8F6B767608F5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15E7530E-B0DC-4672-FE68-A14EF1A44BF3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B400E305-CB1A-CEA4-A381-E8D159708432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DDF15C38-B9F7-029D-A40D-4D759586FCF3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EIB-Finanzierungsinstrument </a:t>
              </a:r>
              <a:r>
                <a:rPr lang="de-DE" sz="1200">
                  <a:solidFill>
                    <a:schemeClr val="tx1"/>
                  </a:solidFill>
                </a:rPr>
                <a:t>(500 Mio. EUR) über Banken und Intermediäre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Unterstützt </a:t>
              </a:r>
              <a:r>
                <a:rPr lang="de-DE" sz="1200" b="1" err="1">
                  <a:solidFill>
                    <a:schemeClr val="tx1"/>
                  </a:solidFill>
                </a:rPr>
                <a:t>Midcaps</a:t>
              </a:r>
              <a:r>
                <a:rPr lang="de-DE" sz="1200" b="1">
                  <a:solidFill>
                    <a:schemeClr val="tx1"/>
                  </a:solidFill>
                </a:rPr>
                <a:t> und Großunternehmen </a:t>
              </a:r>
              <a:r>
                <a:rPr lang="de-DE" sz="1200">
                  <a:solidFill>
                    <a:schemeClr val="tx1"/>
                  </a:solidFill>
                </a:rPr>
                <a:t>beim Abschluss von Corporate PPAs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Erleichtert langfristige Strombezüge zu festen Preisen und Bankfinanzierung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Ziel der Förderung von Wettbewerbsfähigkeit, Dekarbonisierung &amp; Ausbau erneuerbarer Energie in </a:t>
              </a:r>
              <a:r>
                <a:rPr lang="de-DE" sz="1200" b="1">
                  <a:solidFill>
                    <a:schemeClr val="tx1"/>
                  </a:solidFill>
                </a:rPr>
                <a:t>EU, Norwegen und Island</a:t>
              </a:r>
              <a:endParaRPr lang="de-AT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D90BF5D-FEB5-E750-91F2-027DA77234E7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F1FE8014-DB11-73CC-7247-27EC8517182B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Strombezieher (Mid-Caps, große Unternehmen)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0FB9AE4C-D595-EED2-2CEF-BBCEF788781C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F230CB3C-6A36-BBA9-28BC-B1DFFDF9A525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7E8D5BB1-B63F-1578-282C-EBD90EFBBFFD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-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FEB31673-632F-4399-8D37-D6AA392C4656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27" name="Picture 2">
            <a:extLst>
              <a:ext uri="{FF2B5EF4-FFF2-40B4-BE49-F238E27FC236}">
                <a16:creationId xmlns:a16="http://schemas.microsoft.com/office/drawing/2014/main" id="{5AEA7CA8-EE60-8568-21B9-ACE7AE6BD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00725" y="1147759"/>
            <a:ext cx="716924" cy="47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911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5626A-936A-5320-4B11-2FA6E88EF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2A90DE-A326-0CD1-036D-CFE131962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4"/>
            </a:pPr>
            <a:r>
              <a:rPr lang="de-DE" sz="1800"/>
              <a:t>Priorisierung des Netzanschlusses für RES-Projekte mit PPAs</a:t>
            </a:r>
            <a:br>
              <a:rPr lang="de-DE" sz="1800"/>
            </a:br>
            <a:r>
              <a:rPr lang="de-DE" sz="1800"/>
              <a:t>(Regulatorische Maßnahme)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3D0F73-4E0B-D017-4E1E-456F8488F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17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AB93EF0B-73AE-87F4-B26B-5B27FE9AAC5C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CDE19F66-1737-04B0-904F-5992D598BCCC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Nicht beihilferelevant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Abhängig von PPA-Adaptionsbereitschaft der Industrie und Landwirtschaft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Ergänzt durch weitere Maßnahmen, wie einer Anschlusspriorität für Batteriespeichersysteme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err="1">
                  <a:solidFill>
                    <a:schemeClr val="tx1"/>
                  </a:solidFill>
                </a:rPr>
                <a:t>Red</a:t>
              </a:r>
              <a:r>
                <a:rPr lang="de-DE" sz="1200">
                  <a:solidFill>
                    <a:schemeClr val="tx1"/>
                  </a:solidFill>
                </a:rPr>
                <a:t> </a:t>
              </a:r>
              <a:r>
                <a:rPr lang="de-DE" sz="1200" err="1">
                  <a:solidFill>
                    <a:schemeClr val="tx1"/>
                  </a:solidFill>
                </a:rPr>
                <a:t>Flag</a:t>
              </a:r>
              <a:r>
                <a:rPr lang="de-DE" sz="1200">
                  <a:solidFill>
                    <a:schemeClr val="tx1"/>
                  </a:solidFill>
                </a:rPr>
                <a:t>: Mindert Transparenz und Vertrauen in das Anschlussverfahren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79B385B-4050-BBC7-A486-B414340008AA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8CE20F5-20C9-2CBD-5E2D-65CB2B4970C6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97641E3-1B64-693A-D78C-DE0EA0E1D969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Keine direkten Kosten/Budgetneutral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Beschleunigung von PPA-Projekten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Verbesserte Finanzierbarkeit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Unmittelbare Bindung von RES-Projekten an PPAs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414D33CB-F371-8D45-A0C5-B28358F5E6DC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C3AF955-4EB5-A84B-E84F-EF2C5D60FD79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3D2E526-8A02-E9E8-34FC-160A24AC40D7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Zusätzlicher Koordinationsaufwand für Netzbetreiber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Administrative Herausforderung bei Kontrolle von PPAs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Anschlussverzögerung zulasten anderer Projekte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C4D303D4-AFB6-D9DC-F2B4-32F5C1FF1A07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9C3352BD-DAE7-6824-CFC5-3D8891CA1EFB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7108CC1-3E48-F203-A56B-B72851D511AA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B490ADFC-E1A4-092C-3C76-8BE6EE25D5A7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Absolute Netzanschlusspriorität</a:t>
              </a:r>
              <a:r>
                <a:rPr lang="de-DE" sz="1200">
                  <a:solidFill>
                    <a:schemeClr val="tx1"/>
                  </a:solidFill>
                </a:rPr>
                <a:t> für EE-Projekte, die Strom über PPAs vermarkten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Vorrang bei endgültigen Anschlussangeboten (CTO) durch den Übertragungsnetzbetreiber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Zielgruppen: </a:t>
              </a:r>
              <a:r>
                <a:rPr lang="de-DE" sz="1200" b="1">
                  <a:solidFill>
                    <a:schemeClr val="tx1"/>
                  </a:solidFill>
                </a:rPr>
                <a:t>PPAs mit energieintensiver Industrie </a:t>
              </a:r>
              <a:r>
                <a:rPr lang="de-DE" sz="1200">
                  <a:solidFill>
                    <a:schemeClr val="tx1"/>
                  </a:solidFill>
                </a:rPr>
                <a:t>(≥ 8 Jahre) oder </a:t>
              </a:r>
              <a:r>
                <a:rPr lang="de-DE" sz="1200" b="1">
                  <a:solidFill>
                    <a:schemeClr val="tx1"/>
                  </a:solidFill>
                </a:rPr>
                <a:t>Landwirtschaft </a:t>
              </a:r>
              <a:r>
                <a:rPr lang="de-DE" sz="1200">
                  <a:solidFill>
                    <a:schemeClr val="tx1"/>
                  </a:solidFill>
                </a:rPr>
                <a:t>(≥ 10 Jahre)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Befreiung von Einspeisedrosselungen, solange die PPA-Kriterien erfüllt sind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CCB843-1822-EBA3-ED5C-E7289AC9773A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80A7804F-50AB-24CF-DC13-EC3281120B86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Energieintensive Industrie, Landwirte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15FCC3CE-0015-0AEA-F350-0C722AF623C6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2FF30EB-6C86-DCB3-DA7A-31F1CD52F219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570CC676-932F-4BA4-B02A-7A7742ADFBBD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&gt;8 Jahre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BEC42F2E-9D6A-5819-4CC2-9A823E8A4AFF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27" name="Picture 2">
            <a:extLst>
              <a:ext uri="{FF2B5EF4-FFF2-40B4-BE49-F238E27FC236}">
                <a16:creationId xmlns:a16="http://schemas.microsoft.com/office/drawing/2014/main" id="{B3A7E986-E006-7CE2-206A-5EDB4A385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01436" y="1147277"/>
            <a:ext cx="716213" cy="47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338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FE358-61F8-D23F-F6F5-A687CF78F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A37E7D-C228-D348-6147-4BC716B75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5"/>
            </a:pPr>
            <a:r>
              <a:rPr lang="de-DE" sz="1800"/>
              <a:t>ENR </a:t>
            </a:r>
            <a:r>
              <a:rPr lang="de-DE" sz="1800" err="1"/>
              <a:t>Acceleration</a:t>
            </a:r>
            <a:r>
              <a:rPr lang="de-DE" sz="1800"/>
              <a:t> Act (APER)</a:t>
            </a:r>
            <a:br>
              <a:rPr lang="de-DE" sz="1800"/>
            </a:br>
            <a:r>
              <a:rPr lang="de-DE" sz="1800"/>
              <a:t>(Regulatorische Maßnahme)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2DF5CFF-C157-BF4E-FF57-0A5C2F30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18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2187E292-D918-90AA-8045-C98A7F3A3ED0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63B6F258-7D09-DE7D-36C4-99486F694E00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APER ermöglicht Abschließen von PPAs für öffentliche Beschaffer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Gleichzeitige Nutzbarkeit von PPAs und </a:t>
              </a:r>
              <a:r>
                <a:rPr lang="de-DE" sz="1200" err="1">
                  <a:solidFill>
                    <a:schemeClr val="tx1"/>
                  </a:solidFill>
                </a:rPr>
                <a:t>CfDs</a:t>
              </a:r>
              <a:r>
                <a:rPr lang="de-DE" sz="1200">
                  <a:solidFill>
                    <a:schemeClr val="tx1"/>
                  </a:solidFill>
                </a:rPr>
                <a:t> entspricht Vorgaben der </a:t>
              </a:r>
              <a:r>
                <a:rPr lang="de-DE" sz="1200" err="1">
                  <a:solidFill>
                    <a:schemeClr val="tx1"/>
                  </a:solidFill>
                </a:rPr>
                <a:t>Electricity</a:t>
              </a:r>
              <a:r>
                <a:rPr lang="de-DE" sz="1200">
                  <a:solidFill>
                    <a:schemeClr val="tx1"/>
                  </a:solidFill>
                </a:rPr>
                <a:t> Market </a:t>
              </a:r>
              <a:r>
                <a:rPr lang="de-DE" sz="1200" err="1">
                  <a:solidFill>
                    <a:schemeClr val="tx1"/>
                  </a:solidFill>
                </a:rPr>
                <a:t>Directive</a:t>
              </a:r>
              <a:endParaRPr lang="de-DE" sz="1200">
                <a:solidFill>
                  <a:schemeClr val="tx1"/>
                </a:solidFill>
              </a:endParaRP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de-DE" sz="1200">
                <a:solidFill>
                  <a:schemeClr val="tx1"/>
                </a:solidFill>
              </a:endParaRP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2F67ACD-2B3F-0277-AD4A-FFF2FB939AE8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5C4BCFE-C40F-268E-9E3B-87AA2B8F0A6A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8CCB6DF-22A7-D15D-261E-C8A472C2BC87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Schaffung eines rechtlichen Rahmens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Breitere Nutzbarkeit von </a:t>
              </a:r>
              <a:r>
                <a:rPr lang="de-DE" sz="1200" err="1">
                  <a:solidFill>
                    <a:schemeClr val="tx1"/>
                  </a:solidFill>
                </a:rPr>
                <a:t>CfD</a:t>
              </a:r>
              <a:r>
                <a:rPr lang="de-DE" sz="1200">
                  <a:solidFill>
                    <a:schemeClr val="tx1"/>
                  </a:solidFill>
                </a:rPr>
                <a:t>-Förderungen (geringere Einzelgebotsvolumina durch Mixed </a:t>
              </a:r>
              <a:r>
                <a:rPr lang="de-DE" sz="1200" err="1">
                  <a:solidFill>
                    <a:schemeClr val="tx1"/>
                  </a:solidFill>
                </a:rPr>
                <a:t>Bids</a:t>
              </a:r>
              <a:r>
                <a:rPr lang="de-DE" sz="1200">
                  <a:solidFill>
                    <a:schemeClr val="tx1"/>
                  </a:solidFill>
                </a:rPr>
                <a:t>) bzw.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Niedrigere Förderkosten für Neuanlagen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420015F-6A2A-EA7D-D90E-4FE0A9E3EF13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442D4002-0E99-B5E3-1BA8-0E5B26BDE19E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7130854-2757-37A2-47EE-D5D341AD22E4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Geringe unmittelbare Attraktivierung von PPAs/Unklarer Bedarf von Unternehmen für rechtlichen Rahmen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Erforderliche Genehmigung schafft zusätzlichen administrativen Aufwand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07249264-8EBC-8AC3-5ADC-DE6C1033F88D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528580F-045A-62A2-5EA8-F4DE695342F4}"/>
              </a:ext>
            </a:extLst>
          </p:cNvPr>
          <p:cNvGrpSpPr/>
          <p:nvPr/>
        </p:nvGrpSpPr>
        <p:grpSpPr>
          <a:xfrm>
            <a:off x="540003" y="1693608"/>
            <a:ext cx="414574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19318D7E-BAFB-68C2-50A4-C5F908B9F612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BC90E5C4-3190-4D4A-16E5-52EDF089EDC3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APER-Gesetz (2023) als zentraler Baustein für Frankreichs Klimaneutralität 2050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Rechtlicher Rahmen für PPAs </a:t>
              </a:r>
              <a:r>
                <a:rPr lang="de-DE" sz="1200">
                  <a:solidFill>
                    <a:schemeClr val="tx1"/>
                  </a:solidFill>
                </a:rPr>
                <a:t>mit </a:t>
              </a:r>
              <a:r>
                <a:rPr lang="de-DE" sz="1200" b="1">
                  <a:solidFill>
                    <a:schemeClr val="tx1"/>
                  </a:solidFill>
                </a:rPr>
                <a:t>Genehmigungspflicht </a:t>
              </a:r>
              <a:r>
                <a:rPr lang="de-DE" sz="1200">
                  <a:solidFill>
                    <a:schemeClr val="tx1"/>
                  </a:solidFill>
                </a:rPr>
                <a:t>für Direktverkäufe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Benennung von Drittanbieter oder -lieferanten möglich</a:t>
              </a:r>
              <a:r>
                <a:rPr lang="de-DE" sz="1200">
                  <a:solidFill>
                    <a:schemeClr val="tx1"/>
                  </a:solidFill>
                </a:rPr>
                <a:t>, wenn Erzeuger keine Genehmigung hat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Mixed </a:t>
              </a:r>
              <a:r>
                <a:rPr lang="de-DE" sz="1200" b="1" err="1">
                  <a:solidFill>
                    <a:schemeClr val="tx1"/>
                  </a:solidFill>
                </a:rPr>
                <a:t>Bids</a:t>
              </a:r>
              <a:r>
                <a:rPr lang="de-DE" sz="1200">
                  <a:solidFill>
                    <a:schemeClr val="tx1"/>
                  </a:solidFill>
                </a:rPr>
                <a:t>: Kombination von </a:t>
              </a:r>
              <a:r>
                <a:rPr lang="de-DE" sz="1200" b="1">
                  <a:solidFill>
                    <a:schemeClr val="tx1"/>
                  </a:solidFill>
                </a:rPr>
                <a:t>PPAs und </a:t>
              </a:r>
              <a:r>
                <a:rPr lang="de-DE" sz="1200" b="1" err="1">
                  <a:solidFill>
                    <a:schemeClr val="tx1"/>
                  </a:solidFill>
                </a:rPr>
                <a:t>CfDs</a:t>
              </a:r>
              <a:r>
                <a:rPr lang="de-DE" sz="1200" b="1">
                  <a:solidFill>
                    <a:schemeClr val="tx1"/>
                  </a:solidFill>
                </a:rPr>
                <a:t> </a:t>
              </a:r>
              <a:r>
                <a:rPr lang="de-DE" sz="1200">
                  <a:solidFill>
                    <a:schemeClr val="tx1"/>
                  </a:solidFill>
                </a:rPr>
                <a:t>in künftigen Ausschreibungen möglich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47B08D53-1613-6D3F-BE4B-5849A1F7C2BD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B1BC05F2-49A5-BA95-BA5B-104B8C6454CF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Erzeuger, Nutzer von PPAs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62AD7C01-4FE3-5651-D1A7-D2ED9DD6B5A0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4149DD6-C431-7FD7-FBD0-E1C90C6ED3CD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8495B477-65B7-E521-F300-ABD7A9BD65F3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-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5A07CDE5-7070-6CC7-9089-BDF398598B69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Picture 2">
            <a:extLst>
              <a:ext uri="{FF2B5EF4-FFF2-40B4-BE49-F238E27FC236}">
                <a16:creationId xmlns:a16="http://schemas.microsoft.com/office/drawing/2014/main" id="{5F4E14E3-10D2-0504-D5D9-4DC356EE9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8720" y="1151540"/>
            <a:ext cx="718929" cy="47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447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87757-4110-E10B-BF63-4C108FB6C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0F718F-C748-06B0-A52F-0244A65D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6"/>
            </a:pPr>
            <a:r>
              <a:rPr lang="de-DE" sz="1800"/>
              <a:t>PPA-Plattform der </a:t>
            </a:r>
            <a:r>
              <a:rPr lang="de-DE" sz="1800" err="1"/>
              <a:t>Hellenic</a:t>
            </a:r>
            <a:r>
              <a:rPr lang="de-DE" sz="1800"/>
              <a:t> Energy Exchange (</a:t>
            </a:r>
            <a:r>
              <a:rPr lang="de-DE" sz="1800" err="1"/>
              <a:t>HEnEx</a:t>
            </a:r>
            <a:r>
              <a:rPr lang="de-DE" sz="1800"/>
              <a:t>)</a:t>
            </a:r>
            <a:br>
              <a:rPr lang="de-DE" sz="1800"/>
            </a:br>
            <a:r>
              <a:rPr lang="de-DE" sz="1800"/>
              <a:t>(Plattform)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B132679-D914-D04E-B987-E5824976C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19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A276ADD-658B-C703-B49F-0482D0E4F096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0BBB49A-894B-80CE-D84F-94B3988C9B74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Reines Matchmaking kann optional mit bestehenden Clearing-Prozessen von Handelshäusern kombiniert werden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Braucht es in Österreich dieses Matchmaking oder kennen sich die relevanten Akteure bereits?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Laut Website: 111 Mitglieder, größtenteils griechische Marktteilnehmer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Registrierungsgebühr in Griechenland: 500€ Registrierungsgebühr + 3000€ jährliche Gebühr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8A1B766C-11B8-A816-275F-68AABD1D1FB5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CFB2AE09-9223-FE4E-9355-5E125392261D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13DA3BC-EFE4-26BF-1CAB-F9AAA3FE4503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Einmalige Aufbaukosten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Erhöht Transparenz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Verringert Transaktionskosten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Ermöglicht auch kleineren Unternehmen Zugang zum PPA-Markt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0EF3525C-D102-E6BC-4569-D0E02BC0AC7A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08C53665-151B-F941-7541-5C64D3B9CA13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AB96759-7C92-E308-5BE2-B12DF00FEF23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Aufbau Plattform ev. Kostenintensiv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Plattformgebühren 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Erst ab gewisser „Marktgröße“ sinnvoll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Unverbindlichkeit kann Vertrauen verringern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793FDEFC-C655-944B-5EE2-B2A8E1A313EC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9A41D09-45A2-CD04-C3E0-E6DB410082A3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E31A4AFD-8392-DC10-10C8-DD26DA54ADFC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668780ED-C5EC-1445-7B8E-FB9326059912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PPA-Plattform von </a:t>
              </a:r>
              <a:r>
                <a:rPr lang="de-DE" sz="1200" err="1">
                  <a:solidFill>
                    <a:schemeClr val="tx1"/>
                  </a:solidFill>
                </a:rPr>
                <a:t>HEnEx</a:t>
              </a:r>
              <a:r>
                <a:rPr lang="de-DE" sz="1200">
                  <a:solidFill>
                    <a:schemeClr val="tx1"/>
                  </a:solidFill>
                </a:rPr>
                <a:t> für bilaterale RES-Verträge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Zwei Bereiche: </a:t>
              </a:r>
              <a:r>
                <a:rPr lang="de-DE" sz="1200" b="1">
                  <a:solidFill>
                    <a:schemeClr val="tx1"/>
                  </a:solidFill>
                </a:rPr>
                <a:t>Angebote/Interessenbekundungen &amp; Vertragsaufzeichnung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Transparenter Zugang</a:t>
              </a:r>
              <a:r>
                <a:rPr lang="de-DE" sz="1200" b="1">
                  <a:solidFill>
                    <a:schemeClr val="tx1"/>
                  </a:solidFill>
                </a:rPr>
                <a:t>: unverbindliche, anonymisierte Angebote</a:t>
              </a:r>
              <a:r>
                <a:rPr lang="de-DE" sz="1200">
                  <a:solidFill>
                    <a:schemeClr val="tx1"/>
                  </a:solidFill>
                </a:rPr>
                <a:t> mit Profil- und Preisangaben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Matchmaking-Funktion: Anonymität bis zur Annahme, </a:t>
              </a:r>
              <a:r>
                <a:rPr lang="de-DE" sz="1200" b="1">
                  <a:solidFill>
                    <a:schemeClr val="tx1"/>
                  </a:solidFill>
                </a:rPr>
                <a:t>Verhandlungen außerhalb der Plattform</a:t>
              </a:r>
              <a:endParaRPr lang="de-AT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07D0DDF1-E800-E424-2DD6-10207E3CF007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D84E79B4-5777-8A17-A03E-A45402D28244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Erzeuger, Verbraucher, Händler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E9DFFE61-4729-C2B6-EA27-41447B5D262D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3609A24-3E75-1E21-8AB8-8DFDE600AB92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EA070822-8DA8-1DC2-8FC1-2D6238E31BBF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-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ACE4B9C3-CE22-75BE-2F19-4986745C50F1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Picture 2">
            <a:extLst>
              <a:ext uri="{FF2B5EF4-FFF2-40B4-BE49-F238E27FC236}">
                <a16:creationId xmlns:a16="http://schemas.microsoft.com/office/drawing/2014/main" id="{CC220AD0-C0ED-9449-F265-5A9DC5FD0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01436" y="1147277"/>
            <a:ext cx="716213" cy="47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1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9C8FE0-535A-5AA7-746F-AC1D4FC73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Startpunkte – Warum betrachten wir PPAs?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41ABC45-4A3C-02B6-6B6E-95BB066EBA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9751" y="1623600"/>
            <a:ext cx="7978775" cy="3253200"/>
          </a:xfrm>
        </p:spPr>
        <p:txBody>
          <a:bodyPr/>
          <a:lstStyle/>
          <a:p>
            <a:r>
              <a:rPr lang="de-AT"/>
              <a:t>Leistbare und wirtschaftlich konkurrenzfähige Strombeschaffungsmöglichkeiten schaffen (nicht nur für die Industrie, auch für KMUs)</a:t>
            </a:r>
          </a:p>
          <a:p>
            <a:r>
              <a:rPr lang="de-AT"/>
              <a:t>Stellschraube zur Ermöglichung erneuerbaren Zubaus bei gleichzeitiger direkter Partizipation von Stromverbrauchern</a:t>
            </a:r>
          </a:p>
          <a:p>
            <a:r>
              <a:rPr lang="de-AT"/>
              <a:t>Quick </a:t>
            </a:r>
            <a:r>
              <a:rPr lang="de-AT" err="1"/>
              <a:t>Wins</a:t>
            </a:r>
            <a:r>
              <a:rPr lang="de-AT"/>
              <a:t> mit niedriger Budgetwirkung möglich?</a:t>
            </a:r>
          </a:p>
          <a:p>
            <a:r>
              <a:rPr lang="de-AT"/>
              <a:t>Auch EU-Strommarktrichtlinie sieht Stärkung von PPAs vor</a:t>
            </a:r>
          </a:p>
          <a:p>
            <a:pPr>
              <a:buFont typeface="Calibri" panose="020F0502020204030204" pitchFamily="34" charset="0"/>
              <a:buChar char="→"/>
            </a:pPr>
            <a:r>
              <a:rPr lang="de-AT"/>
              <a:t>Wie kann der bestehende Rahmen für bilaterale Verträge verbessert werden? Welcher zusätzliche Bedarf besteht? </a:t>
            </a:r>
          </a:p>
          <a:p>
            <a:endParaRPr lang="de-AT"/>
          </a:p>
          <a:p>
            <a:endParaRPr lang="de-AT"/>
          </a:p>
          <a:p>
            <a:endParaRPr lang="de-AT"/>
          </a:p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1D937B5-AA07-2A29-F131-403117AB3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26167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7BF78-67A8-3315-EC2D-593C96DBA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D231F6-A425-0F69-58B3-BA8DC031B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7"/>
            </a:pPr>
            <a:r>
              <a:rPr lang="it-IT" sz="1800"/>
              <a:t>PPA Exchange Platform MPPA / DL Emergenze </a:t>
            </a:r>
            <a:r>
              <a:rPr lang="it-IT" sz="1800" err="1"/>
              <a:t>Decree</a:t>
            </a:r>
            <a:br>
              <a:rPr lang="de-DE" sz="1800"/>
            </a:br>
            <a:r>
              <a:rPr lang="de-DE" sz="1800"/>
              <a:t>(Plattform + De-</a:t>
            </a:r>
            <a:r>
              <a:rPr lang="de-DE" sz="1800" err="1"/>
              <a:t>Risking</a:t>
            </a:r>
            <a:r>
              <a:rPr lang="de-DE" sz="1800"/>
              <a:t>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1BA7039-5783-2599-5A31-33B725412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20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0A6237C3-7DB1-2156-CBDE-911DDC4AE04C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F85B26E9-0E0E-1F9D-D7E1-9D295CC5DC44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PPA-Börse mit Ausfallrisikogarantie: bedeutet deutlich höhere Sicherheit für Handelspartner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Standardisierung von PPA-Verträgen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Geplant, noch nicht umgesetzt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Freiwillige Teilnahme, unklare Annahme durch Markt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de-DE" sz="1200">
                <a:solidFill>
                  <a:schemeClr val="tx1"/>
                </a:solidFill>
              </a:endParaRP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de-DE" sz="1200">
                <a:solidFill>
                  <a:schemeClr val="tx1"/>
                </a:solidFill>
              </a:endParaRP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4ECAE65D-E187-F699-7132-5CDB7BBA6C9E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D94A37EB-6F00-5164-6FD6-36687983710C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4AC4D5D-0A55-5931-746E-27BD4A74AF29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Einmalige Kosten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Erhöhen Transparenz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Ermöglichen kleineren Unternehmen Zugang zum PPA-Markt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Standardisierte Vorlagen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Ausfallrisiken werden in Teilen abgedeckt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8C9A79A1-D494-7D2A-3ACE-DBD63140FD44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36FF1140-3F28-877B-5154-88E2585BC2B7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1E7F994-88A9-84F8-F17E-E0E0583DA768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Aufbau Plattform ev. Kostenintensiv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Plattformgebühren 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Erst ab gewisser „Marktgröße“ sinnvoll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Sicherungsmechanismen im Falle von Ausfällen vonnöten und „Klumpenrisiken“</a:t>
              </a: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9521A9D8-1CAC-29E8-EA95-A2F62EB60FE1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0DA8DBC0-3009-5B32-9F61-79E68E42AE89}"/>
              </a:ext>
            </a:extLst>
          </p:cNvPr>
          <p:cNvGrpSpPr/>
          <p:nvPr/>
        </p:nvGrpSpPr>
        <p:grpSpPr>
          <a:xfrm>
            <a:off x="540003" y="1693608"/>
            <a:ext cx="414574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9A1C3FB-7675-6067-D50B-CAF766999A38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5D1380EC-13F7-F5B8-6050-175D5326392A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MPPA (</a:t>
              </a:r>
              <a:r>
                <a:rPr lang="de-DE" sz="1200" err="1">
                  <a:solidFill>
                    <a:schemeClr val="tx1"/>
                  </a:solidFill>
                </a:rPr>
                <a:t>Mercato</a:t>
              </a:r>
              <a:r>
                <a:rPr lang="de-DE" sz="1200">
                  <a:solidFill>
                    <a:schemeClr val="tx1"/>
                  </a:solidFill>
                </a:rPr>
                <a:t> PPA): </a:t>
              </a:r>
              <a:r>
                <a:rPr lang="de-DE" sz="1200" b="1">
                  <a:solidFill>
                    <a:schemeClr val="tx1"/>
                  </a:solidFill>
                </a:rPr>
                <a:t>geplanter Marktplatz </a:t>
              </a:r>
              <a:r>
                <a:rPr lang="de-DE" sz="1200">
                  <a:solidFill>
                    <a:schemeClr val="tx1"/>
                  </a:solidFill>
                </a:rPr>
                <a:t>für standardisierte EE-PPAs (5-10 Jahre)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Betrieb durch italienische Energiebörse (GME), </a:t>
              </a:r>
              <a:r>
                <a:rPr lang="de-DE" sz="1200" b="1">
                  <a:solidFill>
                    <a:schemeClr val="tx1"/>
                  </a:solidFill>
                </a:rPr>
                <a:t>integriert in Strom- und Terminmarkt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Garantie für Ausfallrisiko zum Reservepreis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Kosten gedeckelt (2025-2027), Finanzierung über CO2-Auktionserlöse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DD663DC-87D0-831C-B56F-F779B7BE24BF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5C2AB428-C4FC-9F02-8A9D-502CB7045F98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Erzeuger, Verbraucher, Händler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C6896743-405B-07E1-CB49-030A4BD3A62B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6191A98-265E-A498-47F0-943AC188FFC9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12AFBDF2-41AC-8674-6283-B0D51395B4E7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5-10 Jahre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5E065366-B46C-B681-18E2-70668CF36039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Picture 2">
            <a:extLst>
              <a:ext uri="{FF2B5EF4-FFF2-40B4-BE49-F238E27FC236}">
                <a16:creationId xmlns:a16="http://schemas.microsoft.com/office/drawing/2014/main" id="{3191A621-9227-7F70-C183-E87AEA6CE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723" y="1150498"/>
            <a:ext cx="718929" cy="4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858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4A965-F0C9-E9CE-C9B6-3B6525CCA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8E4AB5-5572-6A0F-61A1-996D4CAFE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2" y="759619"/>
            <a:ext cx="6860921" cy="680654"/>
          </a:xfrm>
        </p:spPr>
        <p:txBody>
          <a:bodyPr vert="horz" wrap="none" lIns="0" tIns="0" rIns="0" bIns="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 startAt="8"/>
            </a:pPr>
            <a:r>
              <a:rPr lang="it-IT" sz="1800"/>
              <a:t>OMIP-</a:t>
            </a:r>
            <a:r>
              <a:rPr lang="it-IT" sz="1800" err="1"/>
              <a:t>Plattform</a:t>
            </a:r>
            <a:br>
              <a:rPr lang="de-DE" sz="1800"/>
            </a:br>
            <a:r>
              <a:rPr lang="de-DE" sz="1800"/>
              <a:t>(Plattform + Kapazitäts- &amp; </a:t>
            </a:r>
            <a:br>
              <a:rPr lang="de-DE" sz="1800"/>
            </a:br>
            <a:r>
              <a:rPr lang="de-DE" sz="1800"/>
              <a:t>Informationsaufbau)</a:t>
            </a:r>
            <a:endParaRPr lang="de-AT" sz="1800">
              <a:highlight>
                <a:srgbClr val="FFFF00"/>
              </a:highlight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9BE7AB3-BC2F-FDA2-F42D-F88E653F6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88169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21</a:t>
            </a:fld>
            <a:endParaRPr lang="de-AT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E2B906F-B382-4493-F370-AC585184D733}"/>
              </a:ext>
            </a:extLst>
          </p:cNvPr>
          <p:cNvGrpSpPr/>
          <p:nvPr/>
        </p:nvGrpSpPr>
        <p:grpSpPr>
          <a:xfrm>
            <a:off x="540002" y="3788729"/>
            <a:ext cx="8178137" cy="1075371"/>
            <a:chOff x="3169200" y="3689351"/>
            <a:chExt cx="8178137" cy="1158874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24AB708-DE0E-FBD6-50E3-8006086DED54}"/>
                </a:ext>
              </a:extLst>
            </p:cNvPr>
            <p:cNvSpPr/>
            <p:nvPr/>
          </p:nvSpPr>
          <p:spPr>
            <a:xfrm>
              <a:off x="3352800" y="3689353"/>
              <a:ext cx="7994537" cy="11588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Matchmaking + Möglichkeit zum Vertragsabschluss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Keine Handelsplattform, jedoch Registrierung jedes PPA erforderlich </a:t>
              </a:r>
              <a:r>
                <a:rPr lang="de-DE" sz="1200">
                  <a:solidFill>
                    <a:schemeClr val="tx1"/>
                  </a:solidFill>
                  <a:sym typeface="Wingdings" panose="05000000000000000000" pitchFamily="2" charset="2"/>
                </a:rPr>
                <a:t> </a:t>
              </a:r>
              <a:r>
                <a:rPr lang="de-DE" sz="1200">
                  <a:solidFill>
                    <a:schemeClr val="tx1"/>
                  </a:solidFill>
                </a:rPr>
                <a:t>Erhalt von Daten zu PPAs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Geplant, noch nicht umgesetzt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Integration in bestehende Plattform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8107250F-34A1-3639-5550-AFBCA2D0E1B9}"/>
                </a:ext>
              </a:extLst>
            </p:cNvPr>
            <p:cNvSpPr/>
            <p:nvPr/>
          </p:nvSpPr>
          <p:spPr>
            <a:xfrm>
              <a:off x="3169200" y="3689351"/>
              <a:ext cx="183600" cy="1158872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Weitere Details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C459453-3ABC-C9D8-91B8-44ACB627910E}"/>
              </a:ext>
            </a:extLst>
          </p:cNvPr>
          <p:cNvGrpSpPr/>
          <p:nvPr/>
        </p:nvGrpSpPr>
        <p:grpSpPr>
          <a:xfrm>
            <a:off x="4768692" y="1693612"/>
            <a:ext cx="1933249" cy="2027675"/>
            <a:chOff x="4938936" y="1571623"/>
            <a:chExt cx="1771649" cy="202767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0B15B79-6E83-7DF3-7846-239D346918FF}"/>
                </a:ext>
              </a:extLst>
            </p:cNvPr>
            <p:cNvSpPr/>
            <p:nvPr/>
          </p:nvSpPr>
          <p:spPr>
            <a:xfrm>
              <a:off x="4938936" y="1755520"/>
              <a:ext cx="1771649" cy="1843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Einmalige Kosten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Erhöhen Transparenz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Ermöglichen kleineren Unternehmen Zugang zum PPA-Markt</a:t>
              </a:r>
            </a:p>
            <a:p>
              <a:pPr marL="171450" indent="-171450">
                <a:spcAft>
                  <a:spcPts val="400"/>
                </a:spcAft>
                <a:buFont typeface="Calibri" panose="020F0502020204030204" pitchFamily="34" charset="0"/>
                <a:buChar char="+"/>
              </a:pPr>
              <a:r>
                <a:rPr lang="de-DE" sz="1200">
                  <a:solidFill>
                    <a:schemeClr val="tx1"/>
                  </a:solidFill>
                </a:rPr>
                <a:t>Standardisierte Vorlagen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350ECA8B-EC72-5A9A-70E5-ACCCC65838D0}"/>
                </a:ext>
              </a:extLst>
            </p:cNvPr>
            <p:cNvSpPr/>
            <p:nvPr/>
          </p:nvSpPr>
          <p:spPr>
            <a:xfrm rot="5400000">
              <a:off x="5732812" y="777748"/>
              <a:ext cx="183897" cy="1771648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Vorteile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1B8A9A2-6A8D-73FE-38BC-4731AA6C0E0E}"/>
              </a:ext>
            </a:extLst>
          </p:cNvPr>
          <p:cNvGrpSpPr/>
          <p:nvPr/>
        </p:nvGrpSpPr>
        <p:grpSpPr>
          <a:xfrm>
            <a:off x="6784890" y="1693153"/>
            <a:ext cx="1932761" cy="2028133"/>
            <a:chOff x="6763198" y="1571625"/>
            <a:chExt cx="1771202" cy="2037098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684A761-3381-1A5F-7446-15C0B3E7FE9B}"/>
                </a:ext>
              </a:extLst>
            </p:cNvPr>
            <p:cNvSpPr/>
            <p:nvPr/>
          </p:nvSpPr>
          <p:spPr>
            <a:xfrm>
              <a:off x="6763200" y="1756040"/>
              <a:ext cx="1771200" cy="185268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Aufbau Plattform ev. kostenintensiv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Mögliche Plattformgebühren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Erst ab gewisser „Marktgröße“ sinnvoll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r>
                <a:rPr lang="de-DE" sz="1200">
                  <a:solidFill>
                    <a:schemeClr val="tx1"/>
                  </a:solidFill>
                </a:rPr>
                <a:t>Ggf. geringere Vertragsausgestaltungs-freiheit</a:t>
              </a:r>
            </a:p>
            <a:p>
              <a:pPr marL="171450" indent="-171450">
                <a:spcAft>
                  <a:spcPts val="400"/>
                </a:spcAft>
                <a:buFont typeface="Symbol" panose="05050102010706020507" pitchFamily="18" charset="2"/>
                <a:buChar char="-"/>
              </a:pPr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493DD90-8C26-2CC0-9DFC-28E51B9C03F3}"/>
                </a:ext>
              </a:extLst>
            </p:cNvPr>
            <p:cNvSpPr/>
            <p:nvPr/>
          </p:nvSpPr>
          <p:spPr>
            <a:xfrm rot="5400000">
              <a:off x="7556591" y="778232"/>
              <a:ext cx="184414" cy="177120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Nachteile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5FF471D-E296-34C8-51E6-671F25F44B75}"/>
              </a:ext>
            </a:extLst>
          </p:cNvPr>
          <p:cNvGrpSpPr/>
          <p:nvPr/>
        </p:nvGrpSpPr>
        <p:grpSpPr>
          <a:xfrm>
            <a:off x="540002" y="1693608"/>
            <a:ext cx="4145738" cy="2027681"/>
            <a:chOff x="540002" y="1571623"/>
            <a:chExt cx="4031999" cy="187200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32080569-6D0B-9FED-00D5-06F61C060662}"/>
                </a:ext>
              </a:extLst>
            </p:cNvPr>
            <p:cNvSpPr/>
            <p:nvPr/>
          </p:nvSpPr>
          <p:spPr>
            <a:xfrm>
              <a:off x="540002" y="1571623"/>
              <a:ext cx="183897" cy="187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Kurzbeschreibung</a:t>
              </a:r>
              <a:endParaRPr lang="de-AT" sz="1000" b="1">
                <a:solidFill>
                  <a:schemeClr val="bg1"/>
                </a:solidFill>
              </a:endParaRP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98E5D09D-A375-C81B-FD9A-A35DA1A3C6E1}"/>
                </a:ext>
              </a:extLst>
            </p:cNvPr>
            <p:cNvSpPr/>
            <p:nvPr/>
          </p:nvSpPr>
          <p:spPr>
            <a:xfrm>
              <a:off x="723899" y="1571625"/>
              <a:ext cx="3848102" cy="18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OMIP-Plattform: </a:t>
              </a:r>
              <a:r>
                <a:rPr lang="de-DE" sz="1200" b="1">
                  <a:solidFill>
                    <a:schemeClr val="tx1"/>
                  </a:solidFill>
                </a:rPr>
                <a:t>elektronische Handels- und Registrierungsplattform </a:t>
              </a:r>
              <a:r>
                <a:rPr lang="de-DE" sz="1200">
                  <a:solidFill>
                    <a:schemeClr val="tx1"/>
                  </a:solidFill>
                </a:rPr>
                <a:t>für PPAs in Portugal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Obligatorische Registrierung</a:t>
              </a:r>
              <a:r>
                <a:rPr lang="de-DE" sz="1200">
                  <a:solidFill>
                    <a:schemeClr val="tx1"/>
                  </a:solidFill>
                </a:rPr>
                <a:t>, transparente Marktübersicht, </a:t>
              </a:r>
              <a:r>
                <a:rPr lang="de-DE" sz="1200" b="1">
                  <a:solidFill>
                    <a:schemeClr val="tx1"/>
                  </a:solidFill>
                </a:rPr>
                <a:t>Matchmaking-Service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 b="1">
                  <a:solidFill>
                    <a:schemeClr val="tx1"/>
                  </a:solidFill>
                </a:rPr>
                <a:t>Standardklauseln und Vertragsvorlagen</a:t>
              </a:r>
              <a:r>
                <a:rPr lang="de-DE" sz="1200">
                  <a:solidFill>
                    <a:schemeClr val="tx1"/>
                  </a:solidFill>
                </a:rPr>
                <a:t>, Unterstützung für kleinere Akteure</a:t>
              </a:r>
            </a:p>
            <a:p>
              <a:pPr marL="180000" indent="-1800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de-DE" sz="1200">
                  <a:solidFill>
                    <a:schemeClr val="tx1"/>
                  </a:solidFill>
                </a:rPr>
                <a:t>Gebührenfreie Registrierung bei Vertragsabschluss über OMIP, geplante Risikominderungs-Features (z.B. Preisgarantien, Nachfragebündelung)</a:t>
              </a:r>
              <a:endParaRPr lang="de-AT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EAC61883-0CEF-44B5-DBAE-DA3D0CAEDD97}"/>
              </a:ext>
            </a:extLst>
          </p:cNvPr>
          <p:cNvGrpSpPr/>
          <p:nvPr/>
        </p:nvGrpSpPr>
        <p:grpSpPr>
          <a:xfrm>
            <a:off x="4768692" y="1151542"/>
            <a:ext cx="1933249" cy="474170"/>
            <a:chOff x="4788747" y="962582"/>
            <a:chExt cx="1771649" cy="474170"/>
          </a:xfrm>
        </p:grpSpPr>
        <p:sp>
          <p:nvSpPr>
            <p:cNvPr id="23" name="Rechteck 3">
              <a:extLst>
                <a:ext uri="{FF2B5EF4-FFF2-40B4-BE49-F238E27FC236}">
                  <a16:creationId xmlns:a16="http://schemas.microsoft.com/office/drawing/2014/main" id="{D6AB31E2-9795-99A8-C321-E21D5DC3B067}"/>
                </a:ext>
              </a:extLst>
            </p:cNvPr>
            <p:cNvSpPr/>
            <p:nvPr/>
          </p:nvSpPr>
          <p:spPr>
            <a:xfrm>
              <a:off x="4788747" y="1149927"/>
              <a:ext cx="1771649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Erzeuger, Verbraucher, Händler</a:t>
              </a:r>
            </a:p>
          </p:txBody>
        </p:sp>
        <p:sp>
          <p:nvSpPr>
            <p:cNvPr id="24" name="Rechteck 6">
              <a:extLst>
                <a:ext uri="{FF2B5EF4-FFF2-40B4-BE49-F238E27FC236}">
                  <a16:creationId xmlns:a16="http://schemas.microsoft.com/office/drawing/2014/main" id="{A4F3BA0E-A993-F515-F8D0-B96559F43FA4}"/>
                </a:ext>
              </a:extLst>
            </p:cNvPr>
            <p:cNvSpPr/>
            <p:nvPr/>
          </p:nvSpPr>
          <p:spPr>
            <a:xfrm rot="5400000">
              <a:off x="5582772" y="168557"/>
              <a:ext cx="183600" cy="1771649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Zielgruppe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2AF577B-0BB1-C9FE-6C74-EE3A1C4EB6FF}"/>
              </a:ext>
            </a:extLst>
          </p:cNvPr>
          <p:cNvGrpSpPr/>
          <p:nvPr/>
        </p:nvGrpSpPr>
        <p:grpSpPr>
          <a:xfrm>
            <a:off x="6784891" y="1151543"/>
            <a:ext cx="1155490" cy="474169"/>
            <a:chOff x="6629553" y="968627"/>
            <a:chExt cx="1155490" cy="474169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B2527096-EDF3-1CFE-1DD2-AA2610B89C38}"/>
                </a:ext>
              </a:extLst>
            </p:cNvPr>
            <p:cNvSpPr/>
            <p:nvPr/>
          </p:nvSpPr>
          <p:spPr>
            <a:xfrm>
              <a:off x="6629557" y="1155971"/>
              <a:ext cx="1155486" cy="28682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050">
                  <a:solidFill>
                    <a:schemeClr val="accent1"/>
                  </a:solidFill>
                </a:rPr>
                <a:t>-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56A844B0-7957-6CF3-5B42-EB98E9C82CA6}"/>
                </a:ext>
              </a:extLst>
            </p:cNvPr>
            <p:cNvSpPr/>
            <p:nvPr/>
          </p:nvSpPr>
          <p:spPr>
            <a:xfrm rot="5400000">
              <a:off x="7115496" y="482684"/>
              <a:ext cx="183600" cy="1155485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200" b="1">
                  <a:solidFill>
                    <a:schemeClr val="bg1"/>
                  </a:solidFill>
                </a:rPr>
                <a:t>Zeitrahmen</a:t>
              </a:r>
              <a:endParaRPr lang="de-AT"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27" name="Picture 2">
            <a:extLst>
              <a:ext uri="{FF2B5EF4-FFF2-40B4-BE49-F238E27FC236}">
                <a16:creationId xmlns:a16="http://schemas.microsoft.com/office/drawing/2014/main" id="{E08DA12B-330F-B414-025A-D8F0BCFDE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01436" y="1147276"/>
            <a:ext cx="716214" cy="47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608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Danke für Ihre </a:t>
            </a:r>
            <a:br>
              <a:rPr lang="de-AT"/>
            </a:br>
            <a:r>
              <a:rPr lang="de-AT"/>
              <a:t>Aufmerksamkeit!</a:t>
            </a:r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Vorname Nachname </a:t>
            </a:r>
          </a:p>
          <a:p>
            <a:r>
              <a:rPr lang="de-DE"/>
              <a:t>Organisation</a:t>
            </a:r>
          </a:p>
          <a:p>
            <a:r>
              <a:rPr lang="de-DE">
                <a:hlinkClick r:id="rId2"/>
              </a:rPr>
              <a:t>vorname.nachname@bmwet.gv.at</a:t>
            </a:r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9185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7BBD639-D2B0-258D-2280-770E9B8DC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Inhalt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EDCE88B-74CB-A229-168C-67AC7CD1E3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Überblick – was ist ein PPA? Typen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Chancen und Herausforderungen für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Maßnahmentypen zur Attraktivierung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Konkrete Maßnahmen anderer Mitgliedsstaaten</a:t>
            </a:r>
          </a:p>
          <a:p>
            <a:pPr marL="342900" indent="-342900">
              <a:buFont typeface="+mj-lt"/>
              <a:buAutoNum type="arabicPeriod"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00C9E86E-4EBB-D0A9-1BCD-3B4CA128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07286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D1855-86DC-A144-927C-CED7D867D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4057512-8F98-FEA1-F6A4-ABDDCD732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Inhalt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EFD2291-425B-DDE7-5465-4B286956F3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Überblick – was ist ein PPA? Typen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Chancen und Herausforderungen für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Maßnahmentypen zur Attraktivierung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Konkrete Maßnahmen anderer Mitgliedsstaaten</a:t>
            </a:r>
          </a:p>
          <a:p>
            <a:pPr marL="342900" indent="-342900">
              <a:buFont typeface="+mj-lt"/>
              <a:buAutoNum type="arabicPeriod"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581906CF-F2F0-974E-4FDA-1B413F599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45850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031BBE-1669-F3E1-BE5F-1B7C6E88E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Abgrenzungsversuch: Was ist ein PPA?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C5804C-DC85-E997-E5AE-C78FD235BB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/>
              <a:t>Power </a:t>
            </a:r>
            <a:r>
              <a:rPr lang="de-AT" dirty="0" err="1"/>
              <a:t>Purchase</a:t>
            </a:r>
            <a:r>
              <a:rPr lang="de-AT" dirty="0"/>
              <a:t> Agreement – „</a:t>
            </a:r>
            <a:r>
              <a:rPr lang="de-AT" dirty="0" err="1"/>
              <a:t>Stromkaufsvereinbarung</a:t>
            </a:r>
            <a:r>
              <a:rPr lang="de-AT" dirty="0"/>
              <a:t>“</a:t>
            </a:r>
          </a:p>
          <a:p>
            <a:r>
              <a:rPr lang="de-AT" dirty="0"/>
              <a:t>Langfristiger Stromliefervertrag zwischen zwei Akteuren aus</a:t>
            </a:r>
            <a:br>
              <a:rPr lang="de-AT" dirty="0"/>
            </a:br>
            <a:r>
              <a:rPr lang="de-AT" dirty="0"/>
              <a:t>– Erzeugern, Händlern, Endkunden</a:t>
            </a:r>
          </a:p>
          <a:p>
            <a:r>
              <a:rPr lang="de-AT" dirty="0"/>
              <a:t>Unterschied zu OTC-Geschäften: orientieren sich an Standardprodukten und i.d.R. zwischen Energieversorgern gehandelt; bei PPA oft längere Fristigkeit &amp; stärkerer Fokus auf erneuerbare Erzeuger</a:t>
            </a:r>
          </a:p>
          <a:p>
            <a:r>
              <a:rPr lang="de-AT" dirty="0"/>
              <a:t>Unterschied zu </a:t>
            </a:r>
            <a:r>
              <a:rPr lang="de-AT" dirty="0" err="1"/>
              <a:t>Börsegeschäften</a:t>
            </a:r>
            <a:r>
              <a:rPr lang="de-AT" dirty="0"/>
              <a:t>: in der Regel nicht über Handelsplattformen abgewickelt, je nach Abnehmergröße keine umfassenden Transparenzpflichten (REMIT), </a:t>
            </a:r>
            <a:r>
              <a:rPr lang="de-AT" dirty="0" err="1"/>
              <a:t>Börsegeschäfte</a:t>
            </a:r>
            <a:r>
              <a:rPr lang="de-AT" dirty="0"/>
              <a:t> meist rein finanziell, </a:t>
            </a:r>
            <a:r>
              <a:rPr lang="de-AT" dirty="0" err="1"/>
              <a:t>Margining</a:t>
            </a:r>
            <a:r>
              <a:rPr lang="de-AT" dirty="0"/>
              <a:t>-Bedingungen </a:t>
            </a:r>
            <a:endParaRPr lang="en-GB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997C264-C1B2-D694-53DE-2A7243EE7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3588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17757E-1EA4-CFBE-9288-49B787E03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Überblick: Beispiele für Arten von PPAs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6FEA70-7A32-4EA1-0A47-AF79D2F5E1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5391" y="1574616"/>
            <a:ext cx="3603612" cy="2983325"/>
          </a:xfrm>
        </p:spPr>
        <p:txBody>
          <a:bodyPr/>
          <a:lstStyle/>
          <a:p>
            <a:r>
              <a:rPr lang="de-AT"/>
              <a:t>Fülle an verschiedenen Vertragsformen für PPA</a:t>
            </a:r>
          </a:p>
          <a:p>
            <a:r>
              <a:rPr lang="de-AT"/>
              <a:t>Außerdem zu beobachten: Häufige Bezeichnungsvermischung mit Konzepten „</a:t>
            </a:r>
            <a:r>
              <a:rPr lang="de-AT" err="1"/>
              <a:t>Contracting</a:t>
            </a:r>
            <a:r>
              <a:rPr lang="de-AT"/>
              <a:t>“ bzw. Direktstrombezug (</a:t>
            </a:r>
            <a:r>
              <a:rPr lang="de-AT" err="1"/>
              <a:t>behind</a:t>
            </a:r>
            <a:r>
              <a:rPr lang="de-AT"/>
              <a:t>-</a:t>
            </a:r>
            <a:r>
              <a:rPr lang="de-AT" err="1"/>
              <a:t>the</a:t>
            </a:r>
            <a:r>
              <a:rPr lang="de-AT"/>
              <a:t>-meter oder private Direktleitung) </a:t>
            </a:r>
          </a:p>
          <a:p>
            <a:pPr marL="0" indent="0">
              <a:buNone/>
            </a:pPr>
            <a:r>
              <a:rPr lang="de-AT">
                <a:sym typeface="Wingdings" panose="05000000000000000000" pitchFamily="2" charset="2"/>
              </a:rPr>
              <a:t> in dieser Präsentation meint PPA die Nutzung des öffentlichen Netzes</a:t>
            </a:r>
            <a:r>
              <a:rPr lang="de-AT"/>
              <a:t> </a:t>
            </a:r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0743CAF-9478-4D04-1012-5C795F93F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45290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6</a:t>
            </a:fld>
            <a:endParaRPr lang="de-AT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205E4E93-829C-0D55-9633-FB6B42626E20}"/>
              </a:ext>
            </a:extLst>
          </p:cNvPr>
          <p:cNvGrpSpPr/>
          <p:nvPr/>
        </p:nvGrpSpPr>
        <p:grpSpPr>
          <a:xfrm>
            <a:off x="5582567" y="1473881"/>
            <a:ext cx="2936865" cy="1612844"/>
            <a:chOff x="5507277" y="1165740"/>
            <a:chExt cx="2936865" cy="1612844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425B84C-01CF-CAFA-75C7-DD69AE75D39C}"/>
                </a:ext>
              </a:extLst>
            </p:cNvPr>
            <p:cNvSpPr/>
            <p:nvPr/>
          </p:nvSpPr>
          <p:spPr>
            <a:xfrm>
              <a:off x="5730100" y="1167168"/>
              <a:ext cx="974563" cy="161141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spcAft>
                  <a:spcPts val="200"/>
                </a:spcAft>
              </a:pPr>
              <a:r>
                <a:rPr lang="de-DE" sz="900" b="1">
                  <a:solidFill>
                    <a:schemeClr val="tx1"/>
                  </a:solidFill>
                </a:rPr>
                <a:t>Physischer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Festgesetzte Strommenge wird verkauft und physisch geliefert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ACE74CEC-F2F8-4244-4E90-4051EBB3DE59}"/>
                </a:ext>
              </a:extLst>
            </p:cNvPr>
            <p:cNvSpPr/>
            <p:nvPr/>
          </p:nvSpPr>
          <p:spPr>
            <a:xfrm>
              <a:off x="5507277" y="1167169"/>
              <a:ext cx="230400" cy="1611415"/>
            </a:xfrm>
            <a:prstGeom prst="rect">
              <a:avLst/>
            </a:prstGeom>
            <a:solidFill>
              <a:schemeClr val="accent6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900" b="1">
                  <a:solidFill>
                    <a:schemeClr val="bg1"/>
                  </a:solidFill>
                </a:rPr>
                <a:t>Art der Lieferung</a:t>
              </a:r>
              <a:endParaRPr lang="de-AT" sz="900" b="1">
                <a:solidFill>
                  <a:schemeClr val="bg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443A18BA-6727-499B-8B56-BEE1C889E23F}"/>
                </a:ext>
              </a:extLst>
            </p:cNvPr>
            <p:cNvSpPr/>
            <p:nvPr/>
          </p:nvSpPr>
          <p:spPr>
            <a:xfrm>
              <a:off x="6704448" y="1165740"/>
              <a:ext cx="1739694" cy="54431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spcAft>
                  <a:spcPts val="200"/>
                </a:spcAft>
              </a:pPr>
              <a:r>
                <a:rPr lang="de-DE" sz="900" b="1">
                  <a:solidFill>
                    <a:schemeClr val="tx1"/>
                  </a:solidFill>
                </a:rPr>
                <a:t>On-Site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Direkte Lieferung ohne Nutzung des öffentlichen Netzes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EC0D0A3-2685-7CBC-0E2C-31F6DDE80E09}"/>
                </a:ext>
              </a:extLst>
            </p:cNvPr>
            <p:cNvSpPr/>
            <p:nvPr/>
          </p:nvSpPr>
          <p:spPr>
            <a:xfrm>
              <a:off x="6704448" y="1710053"/>
              <a:ext cx="1739694" cy="54170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spcAft>
                  <a:spcPts val="200"/>
                </a:spcAft>
              </a:pPr>
              <a:r>
                <a:rPr lang="de-DE" sz="900" b="1">
                  <a:solidFill>
                    <a:schemeClr val="tx1"/>
                  </a:solidFill>
                </a:rPr>
                <a:t>Off-Site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Direkte Lieferung mit Nutzung des öffentlichen Netzes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25009615-D091-DBBF-FD78-16A8E7D694D7}"/>
                </a:ext>
              </a:extLst>
            </p:cNvPr>
            <p:cNvSpPr/>
            <p:nvPr/>
          </p:nvSpPr>
          <p:spPr>
            <a:xfrm>
              <a:off x="6705806" y="2238009"/>
              <a:ext cx="1736978" cy="5405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spcAft>
                  <a:spcPts val="200"/>
                </a:spcAft>
              </a:pPr>
              <a:r>
                <a:rPr lang="de-DE" sz="900" b="1" err="1">
                  <a:solidFill>
                    <a:schemeClr val="tx1"/>
                  </a:solidFill>
                </a:rPr>
                <a:t>Sleeved</a:t>
              </a:r>
              <a:r>
                <a:rPr lang="de-DE" sz="900" b="1">
                  <a:solidFill>
                    <a:schemeClr val="tx1"/>
                  </a:solidFill>
                </a:rPr>
                <a:t>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Off-Site PPA mit zusätzlichem Dienstleister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7B1C849-BE26-9D67-726B-A2DC8B21DD24}"/>
              </a:ext>
            </a:extLst>
          </p:cNvPr>
          <p:cNvGrpSpPr/>
          <p:nvPr/>
        </p:nvGrpSpPr>
        <p:grpSpPr>
          <a:xfrm>
            <a:off x="5582567" y="3086725"/>
            <a:ext cx="2935507" cy="1639428"/>
            <a:chOff x="5582567" y="3159397"/>
            <a:chExt cx="2935507" cy="1639428"/>
          </a:xfrm>
        </p:grpSpPr>
        <p:sp>
          <p:nvSpPr>
            <p:cNvPr id="13" name="Rechteck 3">
              <a:extLst>
                <a:ext uri="{FF2B5EF4-FFF2-40B4-BE49-F238E27FC236}">
                  <a16:creationId xmlns:a16="http://schemas.microsoft.com/office/drawing/2014/main" id="{7636A4B0-AE6A-B97C-71AB-B74CBD184BEF}"/>
                </a:ext>
              </a:extLst>
            </p:cNvPr>
            <p:cNvSpPr/>
            <p:nvPr/>
          </p:nvSpPr>
          <p:spPr>
            <a:xfrm>
              <a:off x="5807775" y="3160825"/>
              <a:ext cx="970822" cy="163800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200"/>
                </a:spcAft>
              </a:pPr>
              <a:r>
                <a:rPr lang="de-DE" sz="900" b="1">
                  <a:solidFill>
                    <a:schemeClr val="tx1"/>
                  </a:solidFill>
                </a:rPr>
                <a:t>Virtueller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Handel von Strom in festgesetzter Menge über Strombörse inkl. Erwerb Herkunftsnach-weis</a:t>
              </a:r>
              <a:endParaRPr lang="de-AT" sz="900">
                <a:solidFill>
                  <a:schemeClr val="accent1"/>
                </a:solidFill>
              </a:endParaRPr>
            </a:p>
          </p:txBody>
        </p:sp>
        <p:sp>
          <p:nvSpPr>
            <p:cNvPr id="14" name="Rechteck 6">
              <a:extLst>
                <a:ext uri="{FF2B5EF4-FFF2-40B4-BE49-F238E27FC236}">
                  <a16:creationId xmlns:a16="http://schemas.microsoft.com/office/drawing/2014/main" id="{4F49513F-48C2-4334-F505-F017015CEEB3}"/>
                </a:ext>
              </a:extLst>
            </p:cNvPr>
            <p:cNvSpPr/>
            <p:nvPr/>
          </p:nvSpPr>
          <p:spPr>
            <a:xfrm>
              <a:off x="5582567" y="3160659"/>
              <a:ext cx="230400" cy="1636738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AT" sz="900" b="1">
                  <a:solidFill>
                    <a:schemeClr val="bg1"/>
                  </a:solidFill>
                </a:rPr>
                <a:t>Art der Lieferung</a:t>
              </a:r>
            </a:p>
          </p:txBody>
        </p:sp>
        <p:sp>
          <p:nvSpPr>
            <p:cNvPr id="17" name="Rechteck 3">
              <a:extLst>
                <a:ext uri="{FF2B5EF4-FFF2-40B4-BE49-F238E27FC236}">
                  <a16:creationId xmlns:a16="http://schemas.microsoft.com/office/drawing/2014/main" id="{94C3F24E-A979-7299-6D95-5E255BF37AA0}"/>
                </a:ext>
              </a:extLst>
            </p:cNvPr>
            <p:cNvSpPr/>
            <p:nvPr/>
          </p:nvSpPr>
          <p:spPr>
            <a:xfrm>
              <a:off x="6781096" y="3159397"/>
              <a:ext cx="1736978" cy="163800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200"/>
                </a:spcAft>
              </a:pPr>
              <a:r>
                <a:rPr lang="de-DE" sz="900" b="1">
                  <a:solidFill>
                    <a:schemeClr val="tx1"/>
                  </a:solidFill>
                </a:rPr>
                <a:t>Financial/</a:t>
              </a:r>
              <a:r>
                <a:rPr lang="de-DE" sz="900" b="1" err="1">
                  <a:solidFill>
                    <a:schemeClr val="tx1"/>
                  </a:solidFill>
                </a:rPr>
                <a:t>Synthetic</a:t>
              </a:r>
              <a:r>
                <a:rPr lang="de-DE" sz="900" b="1">
                  <a:solidFill>
                    <a:schemeClr val="tx1"/>
                  </a:solidFill>
                </a:rPr>
                <a:t> PPA</a:t>
              </a:r>
            </a:p>
            <a:p>
              <a:pPr>
                <a:spcAft>
                  <a:spcPts val="200"/>
                </a:spcAft>
              </a:pPr>
              <a:r>
                <a:rPr lang="de-DE" sz="900">
                  <a:solidFill>
                    <a:schemeClr val="tx1"/>
                  </a:solidFill>
                </a:rPr>
                <a:t>Entkopplung von finanziellem und physischem Stromfluss – die Akteure kaufen/verkaufen am Strommarkt und tätigen ggf. ein Ausgleichsgeschäft bezogen auf den Börsenpreis (ähnlich </a:t>
              </a:r>
              <a:r>
                <a:rPr lang="de-DE" sz="900" err="1">
                  <a:solidFill>
                    <a:schemeClr val="tx1"/>
                  </a:solidFill>
                </a:rPr>
                <a:t>Stromfutures</a:t>
              </a:r>
              <a:r>
                <a:rPr lang="de-DE" sz="900">
                  <a:solidFill>
                    <a:schemeClr val="tx1"/>
                  </a:solidFill>
                </a:rPr>
                <a:t>) – d.h. keine physische Lieferung</a:t>
              </a:r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7C6A3B3-DCE0-2884-0D04-665A40B08FB7}"/>
              </a:ext>
            </a:extLst>
          </p:cNvPr>
          <p:cNvGrpSpPr/>
          <p:nvPr/>
        </p:nvGrpSpPr>
        <p:grpSpPr>
          <a:xfrm>
            <a:off x="4202210" y="1482474"/>
            <a:ext cx="1261930" cy="3242418"/>
            <a:chOff x="4171544" y="1571329"/>
            <a:chExt cx="1261930" cy="3242418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2FCEFF5B-C554-C19C-D529-C2D4C6EB1F47}"/>
                </a:ext>
              </a:extLst>
            </p:cNvPr>
            <p:cNvSpPr/>
            <p:nvPr/>
          </p:nvSpPr>
          <p:spPr>
            <a:xfrm flipH="1">
              <a:off x="4171544" y="1571330"/>
              <a:ext cx="216734" cy="324241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900" b="1">
                  <a:solidFill>
                    <a:schemeClr val="bg1"/>
                  </a:solidFill>
                </a:rPr>
                <a:t>Handelspartner</a:t>
              </a:r>
              <a:endParaRPr lang="de-AT" sz="900" b="1">
                <a:solidFill>
                  <a:schemeClr val="bg1"/>
                </a:solidFill>
              </a:endParaRP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5645ED8-B6A1-72A2-9140-62988738538B}"/>
                </a:ext>
              </a:extLst>
            </p:cNvPr>
            <p:cNvSpPr/>
            <p:nvPr/>
          </p:nvSpPr>
          <p:spPr>
            <a:xfrm flipH="1">
              <a:off x="4386917" y="1571329"/>
              <a:ext cx="1045975" cy="1089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r>
                <a:rPr lang="de-DE" sz="900" b="1">
                  <a:solidFill>
                    <a:schemeClr val="tx1"/>
                  </a:solidFill>
                </a:rPr>
                <a:t>Corporate PPA</a:t>
              </a:r>
              <a:endParaRPr lang="de-DE" sz="900">
                <a:solidFill>
                  <a:schemeClr val="tx1"/>
                </a:solidFill>
              </a:endParaRPr>
            </a:p>
            <a:p>
              <a:r>
                <a:rPr lang="de-AT" sz="900">
                  <a:solidFill>
                    <a:schemeClr val="tx1"/>
                  </a:solidFill>
                </a:rPr>
                <a:t>Vereinbarung zwischen verbrauchendem Unternehmen und Erzeuger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C6872CC-34B4-37AE-0D96-FC817FA42E97}"/>
                </a:ext>
              </a:extLst>
            </p:cNvPr>
            <p:cNvSpPr/>
            <p:nvPr/>
          </p:nvSpPr>
          <p:spPr>
            <a:xfrm flipH="1">
              <a:off x="4388277" y="2653750"/>
              <a:ext cx="1045197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r>
                <a:rPr lang="de-DE" sz="900" b="1">
                  <a:solidFill>
                    <a:schemeClr val="tx1"/>
                  </a:solidFill>
                </a:rPr>
                <a:t>Merchant PPA</a:t>
              </a:r>
              <a:endParaRPr lang="de-DE" sz="900">
                <a:solidFill>
                  <a:schemeClr val="tx1"/>
                </a:solidFill>
              </a:endParaRPr>
            </a:p>
            <a:p>
              <a:r>
                <a:rPr lang="de-DE" sz="900">
                  <a:solidFill>
                    <a:schemeClr val="tx1"/>
                  </a:solidFill>
                </a:rPr>
                <a:t>Vereinbarung zwischen Stromhändler und Erzeuger</a:t>
              </a:r>
              <a:endParaRPr lang="de-AT" sz="9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7AD285A-B149-8554-FCB1-5C15227B7F13}"/>
                </a:ext>
              </a:extLst>
            </p:cNvPr>
            <p:cNvSpPr/>
            <p:nvPr/>
          </p:nvSpPr>
          <p:spPr>
            <a:xfrm flipH="1">
              <a:off x="4388277" y="3733748"/>
              <a:ext cx="1042372" cy="1079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t"/>
            <a:lstStyle/>
            <a:p>
              <a:r>
                <a:rPr lang="de-DE" sz="900" b="1">
                  <a:solidFill>
                    <a:schemeClr val="tx1"/>
                  </a:solidFill>
                </a:rPr>
                <a:t>Utility PPA</a:t>
              </a:r>
              <a:endParaRPr lang="de-DE" sz="900">
                <a:solidFill>
                  <a:schemeClr val="tx1"/>
                </a:solidFill>
              </a:endParaRPr>
            </a:p>
            <a:p>
              <a:r>
                <a:rPr lang="de-DE" sz="900">
                  <a:solidFill>
                    <a:schemeClr val="tx1"/>
                  </a:solidFill>
                </a:rPr>
                <a:t>Vereinbarung zwischen Stromversorger und Erzeuger</a:t>
              </a:r>
              <a:endParaRPr lang="de-AT" sz="9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167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6D504-DA3E-0322-1B82-F2EC1E0A7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A73E465-A294-6F0A-B9EF-18604C47B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Inhalt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18BCB26-2B0C-FDA6-B98E-17E32876C5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Überblick – was ist ein PPA? Typen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tx1"/>
                </a:solidFill>
              </a:rPr>
              <a:t>Chancen und Herausforderungen für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Maßnahmentypen zur Attraktivierung von PPAs</a:t>
            </a:r>
          </a:p>
          <a:p>
            <a:pPr marL="342900" indent="-342900">
              <a:buFont typeface="+mj-lt"/>
              <a:buAutoNum type="arabicPeriod"/>
            </a:pPr>
            <a:r>
              <a:rPr lang="de-AT">
                <a:solidFill>
                  <a:schemeClr val="bg1">
                    <a:lumMod val="95000"/>
                  </a:schemeClr>
                </a:solidFill>
              </a:rPr>
              <a:t>Konkrete Maßnahmen anderer Mitgliedsstaaten</a:t>
            </a:r>
          </a:p>
          <a:p>
            <a:pPr marL="342900" indent="-342900">
              <a:buFont typeface="+mj-lt"/>
              <a:buAutoNum type="arabicPeriod"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Foliennummernplatzhalter 5">
            <a:extLst>
              <a:ext uri="{FF2B5EF4-FFF2-40B4-BE49-F238E27FC236}">
                <a16:creationId xmlns:a16="http://schemas.microsoft.com/office/drawing/2014/main" id="{DD91CC9B-1331-6F0C-E0E5-5CF4E76CB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9872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93A47-546D-0B96-98B8-354B935C0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10E05A-5E2F-3BA3-36D0-B948821B6E1C}"/>
              </a:ext>
            </a:extLst>
          </p:cNvPr>
          <p:cNvSpPr/>
          <p:nvPr/>
        </p:nvSpPr>
        <p:spPr>
          <a:xfrm>
            <a:off x="5085183" y="1590010"/>
            <a:ext cx="3724640" cy="28764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AB57A21-D579-2704-E45E-22E5ACE36A8E}"/>
              </a:ext>
            </a:extLst>
          </p:cNvPr>
          <p:cNvSpPr/>
          <p:nvPr/>
        </p:nvSpPr>
        <p:spPr>
          <a:xfrm>
            <a:off x="475911" y="1946226"/>
            <a:ext cx="3980824" cy="25593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A30E59-24CA-8E25-D5BC-5ECB459E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Chancen und Herausforderungen für PPAs</a:t>
            </a:r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E58EF8-149E-AAD9-849E-11D3F3F2BC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8</a:t>
            </a:fld>
            <a:endParaRPr lang="de-AT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10E565A-DAD1-BFFE-CC73-EFD141A8D6E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2671" y="2101357"/>
            <a:ext cx="3834064" cy="2341876"/>
          </a:xfrm>
          <a:ln w="12700">
            <a:noFill/>
          </a:ln>
        </p:spPr>
        <p:txBody>
          <a:bodyPr/>
          <a:lstStyle/>
          <a:p>
            <a:pPr>
              <a:lnSpc>
                <a:spcPts val="1500"/>
              </a:lnSpc>
            </a:pPr>
            <a:r>
              <a:rPr lang="de-AT" sz="1400"/>
              <a:t>Preisfestlegung auf gewisse Dauer (Preisstabilität)</a:t>
            </a:r>
          </a:p>
          <a:p>
            <a:pPr>
              <a:lnSpc>
                <a:spcPts val="1500"/>
              </a:lnSpc>
            </a:pPr>
            <a:r>
              <a:rPr lang="de-AT" sz="1400"/>
              <a:t>Nutzung ausgeförderter Anlagen</a:t>
            </a:r>
          </a:p>
          <a:p>
            <a:pPr>
              <a:lnSpc>
                <a:spcPts val="1500"/>
              </a:lnSpc>
            </a:pPr>
            <a:r>
              <a:rPr lang="de-AT" sz="1400"/>
              <a:t>Potentieller </a:t>
            </a:r>
            <a:r>
              <a:rPr lang="de-AT" sz="1400" err="1"/>
              <a:t>Win-Win</a:t>
            </a:r>
            <a:r>
              <a:rPr lang="de-AT" sz="1400"/>
              <a:t> bei Neuanlagen: Preisstabilität Industrie/Reduktion Förderbedarf Staat</a:t>
            </a:r>
          </a:p>
          <a:p>
            <a:pPr>
              <a:lnSpc>
                <a:spcPts val="1500"/>
              </a:lnSpc>
            </a:pPr>
            <a:r>
              <a:rPr lang="de-AT" sz="1400"/>
              <a:t>Nachweisbarkeit grüner/erneuerbarer/nachhaltiger/heimischer Strombeschaffung</a:t>
            </a:r>
            <a:endParaRPr lang="en-GB" sz="140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1DE05FCA-21B1-B635-50E8-10B729D5AD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319099" y="1795402"/>
            <a:ext cx="3302308" cy="2876432"/>
          </a:xfrm>
          <a:ln w="12700">
            <a:noFill/>
          </a:ln>
        </p:spPr>
        <p:txBody>
          <a:bodyPr/>
          <a:lstStyle/>
          <a:p>
            <a:pPr>
              <a:lnSpc>
                <a:spcPts val="1500"/>
              </a:lnSpc>
            </a:pPr>
            <a:r>
              <a:rPr lang="de-AT" sz="1400"/>
              <a:t>Preisfestlegung auf gewisse Dauer (Opportunitätsverluste)</a:t>
            </a:r>
          </a:p>
          <a:p>
            <a:pPr>
              <a:lnSpc>
                <a:spcPts val="1500"/>
              </a:lnSpc>
            </a:pPr>
            <a:r>
              <a:rPr lang="de-AT" sz="1400"/>
              <a:t>Konkurrenz zum/Zusammenspiel mit Fördersystem (u.a. </a:t>
            </a:r>
            <a:r>
              <a:rPr lang="de-AT" sz="1400" err="1"/>
              <a:t>Bankability</a:t>
            </a:r>
            <a:r>
              <a:rPr lang="de-AT" sz="1400"/>
              <a:t> von Projekten)</a:t>
            </a:r>
          </a:p>
          <a:p>
            <a:pPr>
              <a:lnSpc>
                <a:spcPts val="1500"/>
              </a:lnSpc>
            </a:pPr>
            <a:r>
              <a:rPr lang="de-AT" sz="1400"/>
              <a:t>Kredit-/Ausfallrisiken, fehlende Garantien</a:t>
            </a:r>
          </a:p>
          <a:p>
            <a:pPr>
              <a:lnSpc>
                <a:spcPts val="1500"/>
              </a:lnSpc>
            </a:pPr>
            <a:r>
              <a:rPr lang="de-AT" sz="1400"/>
              <a:t>Liquidität/Marktzugang (v.a. für kleinere Akteure)</a:t>
            </a:r>
          </a:p>
          <a:p>
            <a:pPr>
              <a:lnSpc>
                <a:spcPts val="1500"/>
              </a:lnSpc>
            </a:pPr>
            <a:r>
              <a:rPr lang="de-AT" sz="1400"/>
              <a:t>Komplexität/fehlende Standardisierung</a:t>
            </a:r>
            <a:endParaRPr lang="en-GB" sz="140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756FB4F8-5B1B-08F1-793C-18D13E862C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592972"/>
              </p:ext>
            </p:extLst>
          </p:nvPr>
        </p:nvGraphicFramePr>
        <p:xfrm>
          <a:off x="3284661" y="1408226"/>
          <a:ext cx="2111874" cy="1217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49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80BE8-A5F0-62A2-CF87-61B449511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317D87-4EEB-6E23-7C5F-92FFBD27D2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9</a:t>
            </a:fld>
            <a:endParaRPr lang="de-AT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FE4D309-CD14-FF5A-36F3-1BCDFAD6180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7574" y="2375580"/>
            <a:ext cx="2501361" cy="399588"/>
          </a:xfrm>
        </p:spPr>
        <p:txBody>
          <a:bodyPr/>
          <a:lstStyle/>
          <a:p>
            <a:pPr marL="0" indent="0">
              <a:buNone/>
            </a:pPr>
            <a:r>
              <a:rPr lang="de-AT" sz="1000" i="1"/>
              <a:t>E-Control, August 2023</a:t>
            </a:r>
          </a:p>
        </p:txBody>
      </p:sp>
      <p:sp>
        <p:nvSpPr>
          <p:cNvPr id="11" name="Inhaltsplatzhalter 5">
            <a:extLst>
              <a:ext uri="{FF2B5EF4-FFF2-40B4-BE49-F238E27FC236}">
                <a16:creationId xmlns:a16="http://schemas.microsoft.com/office/drawing/2014/main" id="{18C3991C-7252-912E-81A5-510E4F968012}"/>
              </a:ext>
            </a:extLst>
          </p:cNvPr>
          <p:cNvSpPr txBox="1">
            <a:spLocks/>
          </p:cNvSpPr>
          <p:nvPr/>
        </p:nvSpPr>
        <p:spPr>
          <a:xfrm>
            <a:off x="405366" y="4562530"/>
            <a:ext cx="2631102" cy="4277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2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4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Tx/>
              <a:buSzTx/>
              <a:buFont typeface="Corbel" panose="020B0503020204020204" pitchFamily="34" charset="0"/>
              <a:buChar char="−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Font typeface="Arial" pitchFamily="34" charset="0"/>
              <a:buChar char="•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Char char="–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/>
              </a:buClr>
              <a:buFont typeface="Arial" pitchFamily="34" charset="0"/>
              <a:buChar char="»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AT" sz="1000" i="1"/>
              <a:t>Der Standard, April 2025</a:t>
            </a:r>
          </a:p>
        </p:txBody>
      </p:sp>
      <p:sp>
        <p:nvSpPr>
          <p:cNvPr id="17" name="Inhaltsplatzhalter 5">
            <a:extLst>
              <a:ext uri="{FF2B5EF4-FFF2-40B4-BE49-F238E27FC236}">
                <a16:creationId xmlns:a16="http://schemas.microsoft.com/office/drawing/2014/main" id="{5F70CCF3-2D7F-0B30-9212-C339B9420111}"/>
              </a:ext>
            </a:extLst>
          </p:cNvPr>
          <p:cNvSpPr txBox="1">
            <a:spLocks/>
          </p:cNvSpPr>
          <p:nvPr/>
        </p:nvSpPr>
        <p:spPr>
          <a:xfrm>
            <a:off x="4572000" y="1747909"/>
            <a:ext cx="3394130" cy="391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2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4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Tx/>
              <a:buSzTx/>
              <a:buFont typeface="Corbel" panose="020B0503020204020204" pitchFamily="34" charset="0"/>
              <a:buChar char="−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Font typeface="Arial" pitchFamily="34" charset="0"/>
              <a:buChar char="•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Char char="–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/>
              </a:buClr>
              <a:buFont typeface="Arial" pitchFamily="34" charset="0"/>
              <a:buChar char="»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700"/>
              </a:lnSpc>
              <a:buFont typeface="Arial" panose="020B0604020202020204" pitchFamily="34" charset="0"/>
              <a:buNone/>
            </a:pPr>
            <a:r>
              <a:rPr lang="de-AT" sz="1000" i="1"/>
              <a:t>Deloitte AT, Juli 2025</a:t>
            </a:r>
            <a:endParaRPr lang="de-DE" sz="1000" i="1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AC09F897-BC82-D3D7-4D9A-EAAFE7479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65" y="2903586"/>
            <a:ext cx="3574057" cy="174571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C6C02D8-1EF5-3010-842B-3483F25C0C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8386"/>
          <a:stretch/>
        </p:blipFill>
        <p:spPr>
          <a:xfrm>
            <a:off x="103280" y="659304"/>
            <a:ext cx="4299387" cy="181240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0DA48F8-85D2-6B33-219D-6AAF717292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387" y="3344403"/>
            <a:ext cx="4349247" cy="1439887"/>
          </a:xfrm>
          <a:prstGeom prst="rect">
            <a:avLst/>
          </a:prstGeom>
        </p:spPr>
      </p:pic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DA0D8F12-A084-DD06-4B34-BC7BCA8179E6}"/>
              </a:ext>
            </a:extLst>
          </p:cNvPr>
          <p:cNvSpPr txBox="1">
            <a:spLocks/>
          </p:cNvSpPr>
          <p:nvPr/>
        </p:nvSpPr>
        <p:spPr>
          <a:xfrm>
            <a:off x="4389387" y="4723411"/>
            <a:ext cx="2361695" cy="391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2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4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Tx/>
              <a:buSzTx/>
              <a:buFont typeface="Corbel" panose="020B0503020204020204" pitchFamily="34" charset="0"/>
              <a:buChar char="−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Font typeface="Arial" pitchFamily="34" charset="0"/>
              <a:buChar char="•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Char char="–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/>
              </a:buClr>
              <a:buFont typeface="Arial" pitchFamily="34" charset="0"/>
              <a:buChar char="»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AT" sz="1000" i="1" err="1"/>
              <a:t>Pexapark</a:t>
            </a:r>
            <a:r>
              <a:rPr lang="de-AT" sz="1000" i="1"/>
              <a:t>/</a:t>
            </a:r>
            <a:r>
              <a:rPr lang="de-AT" sz="1000" i="1" err="1"/>
              <a:t>Montelnews</a:t>
            </a:r>
            <a:r>
              <a:rPr lang="de-AT" sz="1000" i="1"/>
              <a:t>, Juli 2025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54F3470-FFC4-699F-982F-56A94AB85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418673"/>
            <a:ext cx="3283995" cy="13292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6FB128C-29A2-AA49-03E9-E8FE4D62AD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1335" y="2072575"/>
            <a:ext cx="3977260" cy="815613"/>
          </a:xfrm>
          <a:prstGeom prst="rect">
            <a:avLst/>
          </a:prstGeom>
        </p:spPr>
      </p:pic>
      <p:sp>
        <p:nvSpPr>
          <p:cNvPr id="15" name="Inhaltsplatzhalter 5">
            <a:extLst>
              <a:ext uri="{FF2B5EF4-FFF2-40B4-BE49-F238E27FC236}">
                <a16:creationId xmlns:a16="http://schemas.microsoft.com/office/drawing/2014/main" id="{8075C872-A4F1-A8CB-BAEE-F3EFEF6D3DB2}"/>
              </a:ext>
            </a:extLst>
          </p:cNvPr>
          <p:cNvSpPr txBox="1">
            <a:spLocks/>
          </p:cNvSpPr>
          <p:nvPr/>
        </p:nvSpPr>
        <p:spPr>
          <a:xfrm>
            <a:off x="4784072" y="2879106"/>
            <a:ext cx="3394130" cy="391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2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4000" marR="0" indent="-25200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Tx/>
              <a:buSzTx/>
              <a:buFont typeface="Corbel" panose="020B0503020204020204" pitchFamily="34" charset="0"/>
              <a:buChar char="−"/>
              <a:tabLst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1425"/>
              </a:spcAft>
              <a:buClr>
                <a:srgbClr val="003D84"/>
              </a:buClr>
              <a:buFont typeface="Arial" pitchFamily="34" charset="0"/>
              <a:buChar char="•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Char char="–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/>
              </a:buClr>
              <a:buFont typeface="Arial" pitchFamily="34" charset="0"/>
              <a:buChar char="»"/>
              <a:defRPr sz="1800" kern="120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700"/>
              </a:lnSpc>
              <a:buFont typeface="Arial" panose="020B0604020202020204" pitchFamily="34" charset="0"/>
              <a:buNone/>
            </a:pPr>
            <a:r>
              <a:rPr lang="de-AT" sz="1000" i="1"/>
              <a:t>Florian Stangl &amp; Gregor </a:t>
            </a:r>
            <a:r>
              <a:rPr lang="de-AT" sz="1000" i="1" err="1"/>
              <a:t>Biley</a:t>
            </a:r>
            <a:r>
              <a:rPr lang="de-AT" sz="1000" i="1"/>
              <a:t>, Juni 2023</a:t>
            </a:r>
            <a:endParaRPr lang="de-DE" sz="1000" i="1"/>
          </a:p>
        </p:txBody>
      </p:sp>
    </p:spTree>
    <p:extLst>
      <p:ext uri="{BB962C8B-B14F-4D97-AF65-F5344CB8AC3E}">
        <p14:creationId xmlns:p14="http://schemas.microsoft.com/office/powerpoint/2010/main" val="22695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/>
      <p:bldP spid="17" grpId="0"/>
      <p:bldP spid="7" grpId="0"/>
      <p:bldP spid="15" grpId="0"/>
    </p:bldLst>
  </p:timing>
</p:sld>
</file>

<file path=ppt/theme/theme1.xml><?xml version="1.0" encoding="utf-8"?>
<a:theme xmlns:a="http://schemas.openxmlformats.org/drawingml/2006/main" name="Republik-AT-4x3">
  <a:themeElements>
    <a:clrScheme name="CD-Farbpalette">
      <a:dk1>
        <a:srgbClr val="000000"/>
      </a:dk1>
      <a:lt1>
        <a:srgbClr val="FFFFFF"/>
      </a:lt1>
      <a:dk2>
        <a:srgbClr val="3E3E40"/>
      </a:dk2>
      <a:lt2>
        <a:srgbClr val="808080"/>
      </a:lt2>
      <a:accent1>
        <a:srgbClr val="003D84"/>
      </a:accent1>
      <a:accent2>
        <a:srgbClr val="6B498C"/>
      </a:accent2>
      <a:accent3>
        <a:srgbClr val="5FB564"/>
      </a:accent3>
      <a:accent4>
        <a:srgbClr val="ED6D42"/>
      </a:accent4>
      <a:accent5>
        <a:srgbClr val="CA0237"/>
      </a:accent5>
      <a:accent6>
        <a:srgbClr val="3BACBE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larhei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orlage Powerpoint 16zu9.potx" id="{8A3427BA-7080-4A5B-8919-EC416F71D1B5}" vid="{A1BF8820-9C99-4ACF-A4BE-68B57CCC3868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3F58CAC95D2E47ADDD2922C7CCC1EB" ma:contentTypeVersion="3" ma:contentTypeDescription="Ein neues Dokument erstellen." ma:contentTypeScope="" ma:versionID="16e88f28ba2d590e7968b6de76687984">
  <xsd:schema xmlns:xsd="http://www.w3.org/2001/XMLSchema" xmlns:xs="http://www.w3.org/2001/XMLSchema" xmlns:p="http://schemas.microsoft.com/office/2006/metadata/properties" xmlns:ns2="2d59aff1-74b9-4fad-ab94-2670c10846ba" targetNamespace="http://schemas.microsoft.com/office/2006/metadata/properties" ma:root="true" ma:fieldsID="47d9e94f7902af8937fc0e72beb4d691" ns2:_="">
    <xsd:import namespace="2d59aff1-74b9-4fad-ab94-2670c10846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9aff1-74b9-4fad-ab94-2670c10846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2E1A97-36F9-496F-877A-ED871095CD64}">
  <ds:schemaRefs>
    <ds:schemaRef ds:uri="2d59aff1-74b9-4fad-ab94-2670c10846b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3C46354-EEB8-4518-A663-6E83506B560D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2d59aff1-74b9-4fad-ab94-2670c10846ba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93F724B-4D7A-4456-9519-3E48AAC27A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Vorlage Powerpoint 16zu9</Template>
  <TotalTime>0</TotalTime>
  <Words>2033</Words>
  <Application>Microsoft Office PowerPoint</Application>
  <PresentationFormat>Bildschirmpräsentation (16:9)</PresentationFormat>
  <Paragraphs>358</Paragraphs>
  <Slides>22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9" baseType="lpstr">
      <vt:lpstr>Arial</vt:lpstr>
      <vt:lpstr>Calibri</vt:lpstr>
      <vt:lpstr>Corbel</vt:lpstr>
      <vt:lpstr>Courier New</vt:lpstr>
      <vt:lpstr>Symbol</vt:lpstr>
      <vt:lpstr>Wingdings</vt:lpstr>
      <vt:lpstr>Republik-AT-4x3</vt:lpstr>
      <vt:lpstr>Möglichkeiten zur  Attraktivierung von PPAs</vt:lpstr>
      <vt:lpstr>Startpunkte – Warum betrachten wir PPAs?</vt:lpstr>
      <vt:lpstr>Inhalt</vt:lpstr>
      <vt:lpstr>Inhalt</vt:lpstr>
      <vt:lpstr>Abgrenzungsversuch: Was ist ein PPA?</vt:lpstr>
      <vt:lpstr>Überblick: Beispiele für Arten von PPAs</vt:lpstr>
      <vt:lpstr>Inhalt</vt:lpstr>
      <vt:lpstr>Chancen und Herausforderungen für PPAs</vt:lpstr>
      <vt:lpstr>PowerPoint-Präsentation</vt:lpstr>
      <vt:lpstr>Inhalt</vt:lpstr>
      <vt:lpstr>Maßnahmentypen zur Attraktivierung von PPAs</vt:lpstr>
      <vt:lpstr>Inhalt</vt:lpstr>
      <vt:lpstr>Konkrete Maßnahmen anderer Mitgliedsstaaten</vt:lpstr>
      <vt:lpstr>Energy Release 2.0 (De-Risking)</vt:lpstr>
      <vt:lpstr>Renewable Electricity Guarantee (GER) (De-Risking)</vt:lpstr>
      <vt:lpstr>Pan-EU PPA Guarantee LE (De-Risking)</vt:lpstr>
      <vt:lpstr>Priorisierung des Netzanschlusses für RES-Projekte mit PPAs (Regulatorische Maßnahme)</vt:lpstr>
      <vt:lpstr>ENR Acceleration Act (APER) (Regulatorische Maßnahme)</vt:lpstr>
      <vt:lpstr>PPA-Plattform der Hellenic Energy Exchange (HEnEx) (Plattform)</vt:lpstr>
      <vt:lpstr>PPA Exchange Platform MPPA / DL Emergenze Decree (Plattform + De-Risking)</vt:lpstr>
      <vt:lpstr>OMIP-Plattform (Plattform + Kapazitäts- &amp;  Informationsaufbau)</vt:lpstr>
      <vt:lpstr>Danke für Ihre  Aufmerksamkeit!</vt:lpstr>
    </vt:vector>
  </TitlesOfParts>
  <Company>BMVIT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Layout: Titelfolie-mit-Hintergrund</dc:title>
  <dc:creator>Faast Caroline</dc:creator>
  <cp:lastModifiedBy>Furtwängler Christian</cp:lastModifiedBy>
  <cp:revision>1</cp:revision>
  <cp:lastPrinted>2025-06-23T09:59:31Z</cp:lastPrinted>
  <dcterms:created xsi:type="dcterms:W3CDTF">2025-03-31T08:11:29Z</dcterms:created>
  <dcterms:modified xsi:type="dcterms:W3CDTF">2025-10-06T15:34:52Z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0x0101000D3F58CAC95D2E47ADDD2922C7CCC1EB</vt:lpwstr>
  </property>
  <property fmtid="{D5CDD505-2E9C-101B-9397-08002B2CF9AE}" pid="3" name="Order">
    <vt:r8>2900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